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362" r:id="rId3"/>
    <p:sldId id="365" r:id="rId4"/>
    <p:sldId id="403" r:id="rId5"/>
    <p:sldId id="386" r:id="rId6"/>
    <p:sldId id="387" r:id="rId7"/>
    <p:sldId id="404" r:id="rId8"/>
    <p:sldId id="388" r:id="rId9"/>
    <p:sldId id="413" r:id="rId10"/>
    <p:sldId id="408" r:id="rId11"/>
    <p:sldId id="398" r:id="rId12"/>
    <p:sldId id="266" r:id="rId13"/>
    <p:sldId id="267" r:id="rId14"/>
    <p:sldId id="405" r:id="rId15"/>
    <p:sldId id="402" r:id="rId16"/>
    <p:sldId id="411" r:id="rId17"/>
    <p:sldId id="414" r:id="rId18"/>
    <p:sldId id="409" r:id="rId19"/>
  </p:sldIdLst>
  <p:sldSz cx="12192000" cy="6858000"/>
  <p:notesSz cx="6858000" cy="9144000"/>
  <p:embeddedFontLst>
    <p:embeddedFont>
      <p:font typeface="Meiryo" panose="020B0604030504040204" pitchFamily="34" charset="-128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HY견고딕" panose="02030600000101010101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나눔바른펜" panose="020B0600000101010101" charset="-127"/>
      <p:regular r:id="rId32"/>
      <p:bold r:id="rId33"/>
    </p:embeddedFont>
    <p:embeddedFont>
      <p:font typeface="맑은 고딕" panose="020B0503020000020004" pitchFamily="50" charset="-127"/>
      <p:regular r:id="rId25"/>
      <p:bold r:id="rId26"/>
    </p:embeddedFont>
    <p:embeddedFont>
      <p:font typeface="游ゴシック" panose="020B0400000000000000" pitchFamily="34" charset="-128"/>
      <p:regular r:id="rId34"/>
      <p:bold r:id="rId35"/>
    </p:embeddedFont>
    <p:embeddedFont>
      <p:font typeface="한컴 고딕" panose="02000500000000000000" pitchFamily="2" charset="-127"/>
      <p:regular r:id="rId36"/>
      <p:bold r:id="rId37"/>
    </p:embeddedFont>
    <p:embeddedFont>
      <p:font typeface="Yu Gothic UI Light" panose="020B0300000000000000" pitchFamily="34" charset="-128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8F3"/>
    <a:srgbClr val="99D3E7"/>
    <a:srgbClr val="9AD7EA"/>
    <a:srgbClr val="98C2EC"/>
    <a:srgbClr val="7FB44C"/>
    <a:srgbClr val="FF9999"/>
    <a:srgbClr val="99B8EB"/>
    <a:srgbClr val="E5EEF7"/>
    <a:srgbClr val="BDE5F1"/>
    <a:srgbClr val="E0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 autoAdjust="0"/>
    <p:restoredTop sz="78944" autoAdjust="0"/>
  </p:normalViewPr>
  <p:slideViewPr>
    <p:cSldViewPr snapToGrid="0" showGuides="1">
      <p:cViewPr varScale="1">
        <p:scale>
          <a:sx n="78" d="100"/>
          <a:sy n="78" d="100"/>
        </p:scale>
        <p:origin x="126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57213959109036E-2"/>
          <c:y val="6.8865739694733946E-2"/>
          <c:w val="0.97415699211066797"/>
          <c:h val="0.927854939367421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3.5616363600206633E-2"/>
                  <c:y val="-1.63966046892223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12E-4D01-952D-2A5D4337A85D}"/>
                </c:ext>
              </c:extLst>
            </c:dLbl>
            <c:dLbl>
              <c:idx val="1"/>
              <c:layout>
                <c:manualLayout>
                  <c:x val="3.4441681423418774E-2"/>
                  <c:y val="-0.318094130970913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C12E-4D01-952D-2A5D4337A85D}"/>
                </c:ext>
              </c:extLst>
            </c:dLbl>
            <c:dLbl>
              <c:idx val="2"/>
              <c:layout>
                <c:manualLayout>
                  <c:x val="3.9140410130570083E-2"/>
                  <c:y val="-0.3016975262816916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C12E-4D01-952D-2A5D4337A85D}"/>
                </c:ext>
              </c:extLst>
            </c:dLbl>
            <c:dLbl>
              <c:idx val="3"/>
              <c:layout>
                <c:manualLayout>
                  <c:x val="3.6791045776994449E-2"/>
                  <c:y val="-0.2262731447112686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C12E-4D01-952D-2A5D4337A85D}"/>
                </c:ext>
              </c:extLst>
            </c:dLbl>
            <c:dLbl>
              <c:idx val="4"/>
              <c:layout>
                <c:manualLayout>
                  <c:x val="8.0806386941233974E-2"/>
                  <c:y val="-8.526234438395632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C12E-4D01-952D-2A5D4337A8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0.38</c:v>
                </c:pt>
                <c:pt idx="1">
                  <c:v>0.15</c:v>
                </c:pt>
                <c:pt idx="2">
                  <c:v>0.15</c:v>
                </c:pt>
                <c:pt idx="3">
                  <c:v>0.14000000000000001</c:v>
                </c:pt>
                <c:pt idx="4">
                  <c:v>0.09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2E-4D01-952D-2A5D4337A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5042704"/>
        <c:axId val="198692560"/>
      </c:lineChart>
      <c:catAx>
        <c:axId val="285042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8692560"/>
        <c:crosses val="autoZero"/>
        <c:auto val="1"/>
        <c:lblAlgn val="ctr"/>
        <c:lblOffset val="100"/>
        <c:noMultiLvlLbl val="0"/>
      </c:catAx>
      <c:valAx>
        <c:axId val="1986925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8504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81EE3-C409-49F9-A66B-26BA52BF59EC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1E330-7714-45D9-BD00-B0E4BED77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1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E41B3-38EF-4F87-BD79-D58AF25CEF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579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1E330-7714-45D9-BD00-B0E4BED776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3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03E41C-9BA0-4AFB-92B2-2A01BE5E618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574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등산 </a:t>
            </a:r>
            <a:r>
              <a:rPr lang="ko-KR" altLang="en-US" dirty="0" err="1"/>
              <a:t>앞지른거</a:t>
            </a:r>
            <a:r>
              <a:rPr lang="ko-KR" altLang="en-US" dirty="0"/>
              <a:t> 확대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03E41C-9BA0-4AFB-92B2-2A01BE5E618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3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03E41C-9BA0-4AFB-92B2-2A01BE5E618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33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초보자 확ㄷ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03E41C-9BA0-4AFB-92B2-2A01BE5E618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04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03E41C-9BA0-4AFB-92B2-2A01BE5E618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663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1E330-7714-45D9-BD00-B0E4BED776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4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영상 시작 전 간단하게 설명을 드리도록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낚시바늘을 </a:t>
            </a:r>
            <a:r>
              <a:rPr lang="ko-KR" altLang="en-US" dirty="0" err="1" smtClean="0"/>
              <a:t>던진후에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모바일앱을</a:t>
            </a:r>
            <a:r>
              <a:rPr lang="ko-KR" altLang="en-US" dirty="0" smtClean="0"/>
              <a:t> 이용하여 파도의 </a:t>
            </a:r>
            <a:r>
              <a:rPr lang="ko-KR" altLang="en-US" dirty="0" err="1" smtClean="0"/>
              <a:t>상태를보고</a:t>
            </a:r>
            <a:r>
              <a:rPr lang="ko-KR" altLang="en-US" dirty="0" smtClean="0"/>
              <a:t> 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체크 버튼을 선택하여 </a:t>
            </a:r>
          </a:p>
          <a:p>
            <a:r>
              <a:rPr lang="ko-KR" altLang="en-US" dirty="0" smtClean="0"/>
              <a:t>낚시대가 기본적으로 얼마만큼 휘어지는 가에 대한 값을 가져올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선택화면</a:t>
            </a:r>
            <a:r>
              <a:rPr lang="ko-KR" altLang="en-US" dirty="0" smtClean="0"/>
              <a:t> 입니다 선택 화면에서는 </a:t>
            </a:r>
          </a:p>
          <a:p>
            <a:r>
              <a:rPr lang="ko-KR" altLang="en-US" dirty="0" smtClean="0"/>
              <a:t>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 버튼을 누르면 기존의 </a:t>
            </a:r>
            <a:r>
              <a:rPr lang="ko-KR" altLang="en-US" dirty="0" err="1" smtClean="0"/>
              <a:t>셋팅된</a:t>
            </a:r>
            <a:r>
              <a:rPr lang="ko-KR" altLang="en-US" dirty="0" smtClean="0"/>
              <a:t> 값을 이용할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파도의 상태를 잘 파악하지 못하는 유저는</a:t>
            </a:r>
          </a:p>
          <a:p>
            <a:r>
              <a:rPr lang="ko-KR" altLang="en-US" dirty="0" smtClean="0"/>
              <a:t>체크 버튼을 클릭하여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분간 파도의 상태를 파악해 낚시대의 휘어지는 값을 </a:t>
            </a:r>
            <a:r>
              <a:rPr lang="ko-KR" altLang="en-US" dirty="0" err="1" smtClean="0"/>
              <a:t>셋팅</a:t>
            </a:r>
            <a:r>
              <a:rPr lang="ko-KR" altLang="en-US" dirty="0" smtClean="0"/>
              <a:t> 할 수 있습니다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종료 화면은 </a:t>
            </a:r>
            <a:r>
              <a:rPr lang="ko-KR" altLang="en-US" dirty="0" err="1" smtClean="0"/>
              <a:t>낚시대를</a:t>
            </a:r>
            <a:r>
              <a:rPr lang="ko-KR" altLang="en-US" dirty="0" smtClean="0"/>
              <a:t> 들어 올렸을 경우 눌러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진행 되는 낚시를 종료 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낚시대가 </a:t>
            </a:r>
            <a:r>
              <a:rPr lang="ko-KR" altLang="en-US" dirty="0" err="1" smtClean="0"/>
              <a:t>셋팅된</a:t>
            </a:r>
            <a:r>
              <a:rPr lang="ko-KR" altLang="en-US" dirty="0" smtClean="0"/>
              <a:t> 값에서 일정 수준을 벗어 나게 되면 모바일로 유저에게 알림을 보내게 됩니다</a:t>
            </a:r>
          </a:p>
          <a:p>
            <a:r>
              <a:rPr lang="ko-KR" altLang="en-US" dirty="0" smtClean="0"/>
              <a:t>이 알림을 클릭하면 앱이 실행됩니다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그럼 자세한 동작은 영상을 통해서 알려 드리겠습니다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03E41C-9BA0-4AFB-92B2-2A01BE5E618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780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영상 시작 전 간단하게 설명을 드리도록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낚시바늘을 </a:t>
            </a:r>
            <a:r>
              <a:rPr lang="ko-KR" altLang="en-US" dirty="0" err="1" smtClean="0"/>
              <a:t>던진후에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모바일앱을</a:t>
            </a:r>
            <a:r>
              <a:rPr lang="ko-KR" altLang="en-US" dirty="0" smtClean="0"/>
              <a:t> 이용하여 파도의 </a:t>
            </a:r>
            <a:r>
              <a:rPr lang="ko-KR" altLang="en-US" dirty="0" err="1" smtClean="0"/>
              <a:t>상태를보고</a:t>
            </a:r>
            <a:r>
              <a:rPr lang="ko-KR" altLang="en-US" dirty="0" smtClean="0"/>
              <a:t> 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체크 버튼을 선택하여 </a:t>
            </a:r>
          </a:p>
          <a:p>
            <a:r>
              <a:rPr lang="ko-KR" altLang="en-US" dirty="0" smtClean="0"/>
              <a:t>낚시대가 기본적으로 얼마만큼 휘어지는 가에 대한 값을 가져올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선택화면</a:t>
            </a:r>
            <a:r>
              <a:rPr lang="ko-KR" altLang="en-US" dirty="0" smtClean="0"/>
              <a:t> 입니다 선택 화면에서는 </a:t>
            </a:r>
          </a:p>
          <a:p>
            <a:r>
              <a:rPr lang="ko-KR" altLang="en-US" dirty="0" smtClean="0"/>
              <a:t>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 버튼을 누르면 기존의 </a:t>
            </a:r>
            <a:r>
              <a:rPr lang="ko-KR" altLang="en-US" dirty="0" err="1" smtClean="0"/>
              <a:t>셋팅된</a:t>
            </a:r>
            <a:r>
              <a:rPr lang="ko-KR" altLang="en-US" dirty="0" smtClean="0"/>
              <a:t> 값을 이용할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파도의 상태를 잘 파악하지 못하는 유저는</a:t>
            </a:r>
          </a:p>
          <a:p>
            <a:r>
              <a:rPr lang="ko-KR" altLang="en-US" dirty="0" smtClean="0"/>
              <a:t>체크 버튼을 클릭하여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분간 파도의 상태를 파악해 낚시대의 휘어지는 값을 </a:t>
            </a:r>
            <a:r>
              <a:rPr lang="ko-KR" altLang="en-US" dirty="0" err="1" smtClean="0"/>
              <a:t>셋팅</a:t>
            </a:r>
            <a:r>
              <a:rPr lang="ko-KR" altLang="en-US" dirty="0" smtClean="0"/>
              <a:t> 할 수 있습니다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종료 화면은 </a:t>
            </a:r>
            <a:r>
              <a:rPr lang="ko-KR" altLang="en-US" dirty="0" err="1" smtClean="0"/>
              <a:t>낚시대를</a:t>
            </a:r>
            <a:r>
              <a:rPr lang="ko-KR" altLang="en-US" dirty="0" smtClean="0"/>
              <a:t> 들어 올렸을 경우 눌러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진행 되는 낚시를 종료 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낚시대가 </a:t>
            </a:r>
            <a:r>
              <a:rPr lang="ko-KR" altLang="en-US" dirty="0" err="1" smtClean="0"/>
              <a:t>셋팅된</a:t>
            </a:r>
            <a:r>
              <a:rPr lang="ko-KR" altLang="en-US" dirty="0" smtClean="0"/>
              <a:t> 값에서 일정 수준을 벗어 나게 되면 모바일로 유저에게 알림을 보내게 됩니다</a:t>
            </a:r>
          </a:p>
          <a:p>
            <a:r>
              <a:rPr lang="ko-KR" altLang="en-US" dirty="0" smtClean="0"/>
              <a:t>이 알림을 클릭하면 앱이 실행됩니다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그럼 자세한 동작은 영상을 통해서 알려 드리겠습니다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03E41C-9BA0-4AFB-92B2-2A01BE5E618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67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9223D-EDF1-4BEA-9548-3BAEFD5E7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A4FC6-8304-47A0-A2E2-DE5DBCF3D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F9429-58B1-4D55-9CDB-5A3529A2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E6623-79E1-4F08-B47A-99291FD5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0CC38-14F9-407C-8FC0-2C13F0A6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90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FB505-D259-4A14-BB49-8FBB005E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BF5462-5613-4F1E-8D49-7524C5577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44FAAE-B1C5-4214-9C36-F30A994C3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9D8B2-2825-4FBF-9F32-E64E6C0C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CAB57-2F70-4FCA-9899-ED10AF81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48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86CE13-704E-4786-BD20-F540BFD5D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A04AFF-17FA-4F67-9365-F4C7411C0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1BA36-D708-45A0-B11D-22A3C49A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2DC3C-9E67-4472-B1A7-B5CA3EA9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914F9-85BD-4261-833B-0A571638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10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8E8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2608" y="1091183"/>
            <a:ext cx="11576685" cy="5419725"/>
          </a:xfrm>
          <a:custGeom>
            <a:avLst/>
            <a:gdLst/>
            <a:ahLst/>
            <a:cxnLst/>
            <a:rect l="l" t="t" r="r" b="b"/>
            <a:pathLst>
              <a:path w="11576685" h="5419725">
                <a:moveTo>
                  <a:pt x="11473815" y="0"/>
                </a:moveTo>
                <a:lnTo>
                  <a:pt x="102527" y="0"/>
                </a:lnTo>
                <a:lnTo>
                  <a:pt x="62622" y="8048"/>
                </a:lnTo>
                <a:lnTo>
                  <a:pt x="30032" y="30003"/>
                </a:lnTo>
                <a:lnTo>
                  <a:pt x="8058" y="62579"/>
                </a:lnTo>
                <a:lnTo>
                  <a:pt x="0" y="102488"/>
                </a:lnTo>
                <a:lnTo>
                  <a:pt x="0" y="5316804"/>
                </a:lnTo>
                <a:lnTo>
                  <a:pt x="8058" y="5356716"/>
                </a:lnTo>
                <a:lnTo>
                  <a:pt x="30032" y="5389310"/>
                </a:lnTo>
                <a:lnTo>
                  <a:pt x="62622" y="5411285"/>
                </a:lnTo>
                <a:lnTo>
                  <a:pt x="102527" y="5419344"/>
                </a:lnTo>
                <a:lnTo>
                  <a:pt x="11473815" y="5419344"/>
                </a:lnTo>
                <a:lnTo>
                  <a:pt x="11513724" y="5411285"/>
                </a:lnTo>
                <a:lnTo>
                  <a:pt x="11546300" y="5389310"/>
                </a:lnTo>
                <a:lnTo>
                  <a:pt x="11568255" y="5356716"/>
                </a:lnTo>
                <a:lnTo>
                  <a:pt x="11576304" y="5316804"/>
                </a:lnTo>
                <a:lnTo>
                  <a:pt x="11576304" y="102488"/>
                </a:lnTo>
                <a:lnTo>
                  <a:pt x="11568255" y="62579"/>
                </a:lnTo>
                <a:lnTo>
                  <a:pt x="11546300" y="30003"/>
                </a:lnTo>
                <a:lnTo>
                  <a:pt x="11513724" y="8048"/>
                </a:lnTo>
                <a:lnTo>
                  <a:pt x="11473815" y="0"/>
                </a:lnTo>
                <a:close/>
              </a:path>
            </a:pathLst>
          </a:custGeom>
          <a:solidFill>
            <a:srgbClr val="FAFA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2608" y="313943"/>
            <a:ext cx="11576685" cy="637540"/>
          </a:xfrm>
          <a:custGeom>
            <a:avLst/>
            <a:gdLst/>
            <a:ahLst/>
            <a:cxnLst/>
            <a:rect l="l" t="t" r="r" b="b"/>
            <a:pathLst>
              <a:path w="11576685" h="637540">
                <a:moveTo>
                  <a:pt x="11499342" y="0"/>
                </a:moveTo>
                <a:lnTo>
                  <a:pt x="76911" y="0"/>
                </a:lnTo>
                <a:lnTo>
                  <a:pt x="46971" y="6042"/>
                </a:lnTo>
                <a:lnTo>
                  <a:pt x="22525" y="22526"/>
                </a:lnTo>
                <a:lnTo>
                  <a:pt x="6043" y="46988"/>
                </a:lnTo>
                <a:lnTo>
                  <a:pt x="0" y="76961"/>
                </a:lnTo>
                <a:lnTo>
                  <a:pt x="0" y="560069"/>
                </a:lnTo>
                <a:lnTo>
                  <a:pt x="6043" y="590043"/>
                </a:lnTo>
                <a:lnTo>
                  <a:pt x="22525" y="614505"/>
                </a:lnTo>
                <a:lnTo>
                  <a:pt x="46971" y="630989"/>
                </a:lnTo>
                <a:lnTo>
                  <a:pt x="76911" y="637031"/>
                </a:lnTo>
                <a:lnTo>
                  <a:pt x="11499342" y="637031"/>
                </a:lnTo>
                <a:lnTo>
                  <a:pt x="11529315" y="630989"/>
                </a:lnTo>
                <a:lnTo>
                  <a:pt x="11553777" y="614505"/>
                </a:lnTo>
                <a:lnTo>
                  <a:pt x="11570261" y="590043"/>
                </a:lnTo>
                <a:lnTo>
                  <a:pt x="11576304" y="560069"/>
                </a:lnTo>
                <a:lnTo>
                  <a:pt x="11576304" y="76961"/>
                </a:lnTo>
                <a:lnTo>
                  <a:pt x="11570261" y="46988"/>
                </a:lnTo>
                <a:lnTo>
                  <a:pt x="11553777" y="22526"/>
                </a:lnTo>
                <a:lnTo>
                  <a:pt x="11529315" y="6042"/>
                </a:lnTo>
                <a:lnTo>
                  <a:pt x="11499342" y="0"/>
                </a:lnTo>
                <a:close/>
              </a:path>
            </a:pathLst>
          </a:custGeom>
          <a:solidFill>
            <a:srgbClr val="FAFA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91125" y="417398"/>
            <a:ext cx="180975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11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8E8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2608" y="1091183"/>
            <a:ext cx="11576685" cy="5419725"/>
          </a:xfrm>
          <a:custGeom>
            <a:avLst/>
            <a:gdLst/>
            <a:ahLst/>
            <a:cxnLst/>
            <a:rect l="l" t="t" r="r" b="b"/>
            <a:pathLst>
              <a:path w="11576685" h="5419725">
                <a:moveTo>
                  <a:pt x="11473815" y="0"/>
                </a:moveTo>
                <a:lnTo>
                  <a:pt x="102527" y="0"/>
                </a:lnTo>
                <a:lnTo>
                  <a:pt x="62622" y="8048"/>
                </a:lnTo>
                <a:lnTo>
                  <a:pt x="30032" y="30003"/>
                </a:lnTo>
                <a:lnTo>
                  <a:pt x="8058" y="62579"/>
                </a:lnTo>
                <a:lnTo>
                  <a:pt x="0" y="102488"/>
                </a:lnTo>
                <a:lnTo>
                  <a:pt x="0" y="5316804"/>
                </a:lnTo>
                <a:lnTo>
                  <a:pt x="8058" y="5356716"/>
                </a:lnTo>
                <a:lnTo>
                  <a:pt x="30032" y="5389310"/>
                </a:lnTo>
                <a:lnTo>
                  <a:pt x="62622" y="5411285"/>
                </a:lnTo>
                <a:lnTo>
                  <a:pt x="102527" y="5419344"/>
                </a:lnTo>
                <a:lnTo>
                  <a:pt x="11473815" y="5419344"/>
                </a:lnTo>
                <a:lnTo>
                  <a:pt x="11513724" y="5411285"/>
                </a:lnTo>
                <a:lnTo>
                  <a:pt x="11546300" y="5389310"/>
                </a:lnTo>
                <a:lnTo>
                  <a:pt x="11568255" y="5356716"/>
                </a:lnTo>
                <a:lnTo>
                  <a:pt x="11576304" y="5316804"/>
                </a:lnTo>
                <a:lnTo>
                  <a:pt x="11576304" y="102488"/>
                </a:lnTo>
                <a:lnTo>
                  <a:pt x="11568255" y="62579"/>
                </a:lnTo>
                <a:lnTo>
                  <a:pt x="11546300" y="30003"/>
                </a:lnTo>
                <a:lnTo>
                  <a:pt x="11513724" y="8048"/>
                </a:lnTo>
                <a:lnTo>
                  <a:pt x="11473815" y="0"/>
                </a:lnTo>
                <a:close/>
              </a:path>
            </a:pathLst>
          </a:custGeom>
          <a:solidFill>
            <a:srgbClr val="FAFA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2608" y="313943"/>
            <a:ext cx="11576685" cy="637540"/>
          </a:xfrm>
          <a:custGeom>
            <a:avLst/>
            <a:gdLst/>
            <a:ahLst/>
            <a:cxnLst/>
            <a:rect l="l" t="t" r="r" b="b"/>
            <a:pathLst>
              <a:path w="11576685" h="637540">
                <a:moveTo>
                  <a:pt x="11499342" y="0"/>
                </a:moveTo>
                <a:lnTo>
                  <a:pt x="76911" y="0"/>
                </a:lnTo>
                <a:lnTo>
                  <a:pt x="46971" y="6042"/>
                </a:lnTo>
                <a:lnTo>
                  <a:pt x="22525" y="22526"/>
                </a:lnTo>
                <a:lnTo>
                  <a:pt x="6043" y="46988"/>
                </a:lnTo>
                <a:lnTo>
                  <a:pt x="0" y="76961"/>
                </a:lnTo>
                <a:lnTo>
                  <a:pt x="0" y="560069"/>
                </a:lnTo>
                <a:lnTo>
                  <a:pt x="6043" y="590043"/>
                </a:lnTo>
                <a:lnTo>
                  <a:pt x="22525" y="614505"/>
                </a:lnTo>
                <a:lnTo>
                  <a:pt x="46971" y="630989"/>
                </a:lnTo>
                <a:lnTo>
                  <a:pt x="76911" y="637031"/>
                </a:lnTo>
                <a:lnTo>
                  <a:pt x="11499342" y="637031"/>
                </a:lnTo>
                <a:lnTo>
                  <a:pt x="11529315" y="630989"/>
                </a:lnTo>
                <a:lnTo>
                  <a:pt x="11553777" y="614505"/>
                </a:lnTo>
                <a:lnTo>
                  <a:pt x="11570261" y="590043"/>
                </a:lnTo>
                <a:lnTo>
                  <a:pt x="11576304" y="560069"/>
                </a:lnTo>
                <a:lnTo>
                  <a:pt x="11576304" y="76961"/>
                </a:lnTo>
                <a:lnTo>
                  <a:pt x="11570261" y="46988"/>
                </a:lnTo>
                <a:lnTo>
                  <a:pt x="11553777" y="22526"/>
                </a:lnTo>
                <a:lnTo>
                  <a:pt x="11529315" y="6042"/>
                </a:lnTo>
                <a:lnTo>
                  <a:pt x="11499342" y="0"/>
                </a:lnTo>
                <a:close/>
              </a:path>
            </a:pathLst>
          </a:custGeom>
          <a:solidFill>
            <a:srgbClr val="FAFA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4150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163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8E8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92608" y="417576"/>
            <a:ext cx="11576685" cy="6093460"/>
          </a:xfrm>
          <a:custGeom>
            <a:avLst/>
            <a:gdLst/>
            <a:ahLst/>
            <a:cxnLst/>
            <a:rect l="l" t="t" r="r" b="b"/>
            <a:pathLst>
              <a:path w="11576685" h="6093459">
                <a:moveTo>
                  <a:pt x="11460988" y="0"/>
                </a:moveTo>
                <a:lnTo>
                  <a:pt x="115277" y="0"/>
                </a:lnTo>
                <a:lnTo>
                  <a:pt x="70407" y="9052"/>
                </a:lnTo>
                <a:lnTo>
                  <a:pt x="33764" y="33750"/>
                </a:lnTo>
                <a:lnTo>
                  <a:pt x="9059" y="70401"/>
                </a:lnTo>
                <a:lnTo>
                  <a:pt x="0" y="115315"/>
                </a:lnTo>
                <a:lnTo>
                  <a:pt x="0" y="5977674"/>
                </a:lnTo>
                <a:lnTo>
                  <a:pt x="9059" y="6022544"/>
                </a:lnTo>
                <a:lnTo>
                  <a:pt x="33764" y="6059187"/>
                </a:lnTo>
                <a:lnTo>
                  <a:pt x="70407" y="6083892"/>
                </a:lnTo>
                <a:lnTo>
                  <a:pt x="115277" y="6092952"/>
                </a:lnTo>
                <a:lnTo>
                  <a:pt x="11460988" y="6092952"/>
                </a:lnTo>
                <a:lnTo>
                  <a:pt x="11505902" y="6083892"/>
                </a:lnTo>
                <a:lnTo>
                  <a:pt x="11542553" y="6059187"/>
                </a:lnTo>
                <a:lnTo>
                  <a:pt x="11567251" y="6022544"/>
                </a:lnTo>
                <a:lnTo>
                  <a:pt x="11576304" y="5977674"/>
                </a:lnTo>
                <a:lnTo>
                  <a:pt x="11576304" y="115315"/>
                </a:lnTo>
                <a:lnTo>
                  <a:pt x="11567251" y="70401"/>
                </a:lnTo>
                <a:lnTo>
                  <a:pt x="11542553" y="33750"/>
                </a:lnTo>
                <a:lnTo>
                  <a:pt x="11505902" y="9052"/>
                </a:lnTo>
                <a:lnTo>
                  <a:pt x="11460988" y="0"/>
                </a:lnTo>
                <a:close/>
              </a:path>
            </a:pathLst>
          </a:custGeom>
          <a:solidFill>
            <a:srgbClr val="FAFA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34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29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3D42C-59DF-4017-913B-2C403989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67FA0-51AB-4E8D-A9C5-51C2FE92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57F4F0-75F6-46DA-A2F3-2DAD4ECC4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013BF-15DD-41AC-8E89-AAAC33EB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F656F8-4E11-4424-9B40-6C33FF15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3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AD2B9-EB23-4623-93BA-3DB168849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BA28D-5B60-4E4B-ACCB-A64920641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39BC3-8C9D-4550-9BF0-6D2FD0E2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9736CC-1339-4FD2-94FE-8EB854968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513D6-204B-40D9-A030-99439E91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4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42218-CD36-410B-97E8-5694AAFF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C495B-2AEF-480F-8791-919F37905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87346-6F64-4553-9D04-CC1399F18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F4EF8C-34CF-4357-B488-60B26E67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7FF6A3-B8EA-47D5-8627-49077E54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F19FB-0538-4B9B-8E28-189B4220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7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F58EB-4D46-4191-BF71-3F4E311A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FDE4CB-6D88-45CD-982C-DDB82BF36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8AFDEE-BCB3-4737-9951-DBD13F6D8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B7E1C1-F268-4E2B-8DB4-774AD90E9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DD2B1C-A513-4C78-91A1-AD5D75702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1A9B85-8FCA-4A96-AE84-91D5B368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775585-D07C-458A-9770-AFD54F9C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080E4-F03A-428C-8D02-EE5E5FE0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097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237F0-5184-4868-8EDD-C87CEAE6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9C0B9B-BB4B-4323-910D-3BA2D399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51378A-356B-4A63-B2BF-9739CFE8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49C5EE-5676-4D9B-A4E1-4C9FDB7F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45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1F6A61-2CFF-4A7E-BC85-16F0FDFCE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D26147-E9C5-4875-B305-522694FBD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45DC0-1DE6-43EE-BE6B-CC34F608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214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6F256-3A0C-491B-A2DE-98526018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4E8B5-D200-423A-899E-025C3EC5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52B5-367A-4D1B-A67E-F4BA44EE7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427090-7974-4225-B3F2-F37AA3259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220B73-25FB-4EA5-9765-942225B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76258E-A656-4C46-8A05-74E478E0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9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E7E98-D905-4EFD-91A1-91463F26E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607156-62CE-440E-8166-D7117902B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F4BDC1-8BB4-4943-82AD-1F346AE31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3242A4-4750-4547-A77D-98C9C716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0089AF-33A5-41C6-BC47-76C6767E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7F5B81-D7BF-4DD2-B2D4-442E9F90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8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39C4A1-3829-417E-843D-5725E5B9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5CFD6-8BBE-46F6-A736-9DC46ACEC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1ABA3-595F-4BB0-9E5E-B817B83F0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5F4F0-8896-454E-B6B8-1294314F5373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DDC12F-E89D-4CD9-B1A5-96C1D6ED1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9CC12-4B17-4E01-8D31-93A464AB1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42AE2-406B-467C-A071-4C055296BF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9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8E8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3447" y="3112719"/>
            <a:ext cx="224510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Gulim"/>
                <a:cs typeface="Guli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4041" y="1578736"/>
            <a:ext cx="9544050" cy="444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650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27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7FBD06-53E2-44BC-AEDC-E8FC74FCE37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5" name="Picture 2" descr="fishing illustration 이미지 검색결과">
              <a:extLst>
                <a:ext uri="{FF2B5EF4-FFF2-40B4-BE49-F238E27FC236}">
                  <a16:creationId xmlns:a16="http://schemas.microsoft.com/office/drawing/2014/main" id="{B89ABC85-BDA5-43D1-AEAC-842C5D91F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6F2A23A-9C30-4F4E-9838-FCF494AC229C}"/>
                </a:ext>
              </a:extLst>
            </p:cNvPr>
            <p:cNvSpPr/>
            <p:nvPr/>
          </p:nvSpPr>
          <p:spPr>
            <a:xfrm>
              <a:off x="2402006" y="2935689"/>
              <a:ext cx="8898340" cy="3592605"/>
            </a:xfrm>
            <a:prstGeom prst="rect">
              <a:avLst/>
            </a:prstGeom>
            <a:solidFill>
              <a:srgbClr val="99D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id="{ADB8CB4F-9F78-4324-BB44-7EFC4C4C3851}"/>
              </a:ext>
            </a:extLst>
          </p:cNvPr>
          <p:cNvSpPr/>
          <p:nvPr/>
        </p:nvSpPr>
        <p:spPr>
          <a:xfrm flipH="1">
            <a:off x="293855" y="3099661"/>
            <a:ext cx="11574367" cy="3410654"/>
          </a:xfrm>
          <a:prstGeom prst="roundRect">
            <a:avLst>
              <a:gd name="adj" fmla="val 484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09E1E-8A0D-4908-B39F-69169F1A215E}"/>
              </a:ext>
            </a:extLst>
          </p:cNvPr>
          <p:cNvSpPr txBox="1"/>
          <p:nvPr/>
        </p:nvSpPr>
        <p:spPr>
          <a:xfrm>
            <a:off x="2932020" y="3503706"/>
            <a:ext cx="6254686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영진전문대학교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컴퓨터정보계열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일본 취업 학사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 3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조 </a:t>
            </a:r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メキメキ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PM 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박성철 교수님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김주은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금상원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문은빈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김이든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한혜은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62F502-2829-4403-BF85-A00889C35968}"/>
              </a:ext>
            </a:extLst>
          </p:cNvPr>
          <p:cNvCxnSpPr/>
          <p:nvPr/>
        </p:nvCxnSpPr>
        <p:spPr>
          <a:xfrm>
            <a:off x="3321956" y="4221027"/>
            <a:ext cx="551815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3DEB92-1031-4732-A2F0-2E07DC9F51AB}"/>
              </a:ext>
            </a:extLst>
          </p:cNvPr>
          <p:cNvCxnSpPr/>
          <p:nvPr/>
        </p:nvCxnSpPr>
        <p:spPr>
          <a:xfrm>
            <a:off x="3336914" y="4804988"/>
            <a:ext cx="551815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6CB77A-2633-4B67-AAA6-99D44195CEA7}"/>
              </a:ext>
            </a:extLst>
          </p:cNvPr>
          <p:cNvCxnSpPr/>
          <p:nvPr/>
        </p:nvCxnSpPr>
        <p:spPr>
          <a:xfrm>
            <a:off x="3336914" y="5453623"/>
            <a:ext cx="551815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8FBAF9-4B90-4BCC-AA07-9974341D2537}"/>
              </a:ext>
            </a:extLst>
          </p:cNvPr>
          <p:cNvSpPr txBox="1"/>
          <p:nvPr/>
        </p:nvSpPr>
        <p:spPr>
          <a:xfrm>
            <a:off x="4941376" y="1039148"/>
            <a:ext cx="2309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釣り針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0022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id="{45278248-71F8-484F-B6B8-9DA0A9DAA47F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모서리가 둥근 직사각형 10">
            <a:extLst>
              <a:ext uri="{FF2B5EF4-FFF2-40B4-BE49-F238E27FC236}">
                <a16:creationId xmlns:a16="http://schemas.microsoft.com/office/drawing/2014/main" id="{E3BAAAD0-17AB-400A-AB5F-882F35508A41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부가 서비스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410" name="Picture 2" descr="낚시대 png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64" y="2249154"/>
            <a:ext cx="5186629" cy="3100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A08CE11-AAD4-4618-8ED4-03542B70B910}"/>
              </a:ext>
            </a:extLst>
          </p:cNvPr>
          <p:cNvSpPr txBox="1"/>
          <p:nvPr/>
        </p:nvSpPr>
        <p:spPr>
          <a:xfrm>
            <a:off x="6416619" y="128941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휨 센서 장착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329978" y="2628034"/>
            <a:ext cx="1818379" cy="2527484"/>
            <a:chOff x="3991796" y="2874624"/>
            <a:chExt cx="1752587" cy="206277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08CE11-AAD4-4618-8ED4-03542B70B910}"/>
                </a:ext>
              </a:extLst>
            </p:cNvPr>
            <p:cNvSpPr txBox="1"/>
            <p:nvPr/>
          </p:nvSpPr>
          <p:spPr>
            <a:xfrm>
              <a:off x="4206615" y="4597319"/>
              <a:ext cx="1322947" cy="340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입질 알림</a:t>
              </a:r>
            </a:p>
          </p:txBody>
        </p:sp>
        <p:pic>
          <p:nvPicPr>
            <p:cNvPr id="59" name="Picture 14" descr="물고기 png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796" y="2874624"/>
              <a:ext cx="1752587" cy="1518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모서리가 둥근 직사각형 144">
            <a:extLst>
              <a:ext uri="{FF2B5EF4-FFF2-40B4-BE49-F238E27FC236}">
                <a16:creationId xmlns:a16="http://schemas.microsoft.com/office/drawing/2014/main" id="{43F31ED1-1B1E-4943-8AB1-C68C18D7A039}"/>
              </a:ext>
            </a:extLst>
          </p:cNvPr>
          <p:cNvSpPr/>
          <p:nvPr/>
        </p:nvSpPr>
        <p:spPr>
          <a:xfrm>
            <a:off x="5395066" y="2290577"/>
            <a:ext cx="5255527" cy="3068362"/>
          </a:xfrm>
          <a:prstGeom prst="roundRect">
            <a:avLst/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eiryo" panose="020B0604030504040204" pitchFamily="34" charset="-128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6958642" y="1761134"/>
            <a:ext cx="418289" cy="606282"/>
          </a:xfrm>
          <a:prstGeom prst="downArrow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모서리가 둥근 직사각형 144">
            <a:extLst>
              <a:ext uri="{FF2B5EF4-FFF2-40B4-BE49-F238E27FC236}">
                <a16:creationId xmlns:a16="http://schemas.microsoft.com/office/drawing/2014/main" id="{75E00B9A-E019-4DDE-AB8B-8E30E77E4AC9}"/>
              </a:ext>
            </a:extLst>
          </p:cNvPr>
          <p:cNvSpPr/>
          <p:nvPr/>
        </p:nvSpPr>
        <p:spPr>
          <a:xfrm>
            <a:off x="1538841" y="2292697"/>
            <a:ext cx="3421522" cy="3068362"/>
          </a:xfrm>
          <a:prstGeom prst="roundRect">
            <a:avLst/>
          </a:prstGeom>
          <a:noFill/>
          <a:ln w="13017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8448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0" grpId="0" animBg="1"/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1125" y="417398"/>
            <a:ext cx="1778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245" dirty="0" smtClean="0">
                <a:solidFill>
                  <a:srgbClr val="5858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</a:t>
            </a:r>
            <a:r>
              <a:rPr sz="2400" spc="-35" dirty="0" smtClean="0">
                <a:solidFill>
                  <a:srgbClr val="5858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sz="2400" spc="-245" dirty="0">
                <a:solidFill>
                  <a:srgbClr val="5858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흐름도</a:t>
            </a:r>
            <a:endParaRPr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9554" y="3429000"/>
            <a:ext cx="727558" cy="66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10800" y="2209800"/>
            <a:ext cx="740664" cy="740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82000" y="2514600"/>
            <a:ext cx="34290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36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등록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29000" y="2590800"/>
            <a:ext cx="35369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315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rPr>
              <a:t>예약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/>
              <a:ea typeface="+mn-ea"/>
              <a:cs typeface="Malgun Gothic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BDE3D9-F833-8540-BE0B-62708CB3F6D1}"/>
              </a:ext>
            </a:extLst>
          </p:cNvPr>
          <p:cNvGrpSpPr/>
          <p:nvPr/>
        </p:nvGrpSpPr>
        <p:grpSpPr>
          <a:xfrm>
            <a:off x="4495800" y="1905000"/>
            <a:ext cx="3383279" cy="1524000"/>
            <a:chOff x="4495800" y="1905000"/>
            <a:chExt cx="3383279" cy="1524000"/>
          </a:xfrm>
        </p:grpSpPr>
        <p:grpSp>
          <p:nvGrpSpPr>
            <p:cNvPr id="6" name="object 6"/>
            <p:cNvGrpSpPr/>
            <p:nvPr/>
          </p:nvGrpSpPr>
          <p:grpSpPr>
            <a:xfrm>
              <a:off x="4495800" y="1905000"/>
              <a:ext cx="3383279" cy="1524000"/>
              <a:chOff x="4846320" y="3017520"/>
              <a:chExt cx="3383279" cy="1524000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5260848" y="3188208"/>
                <a:ext cx="1060703" cy="10607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6918960" y="3240024"/>
                <a:ext cx="792479" cy="79248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4911852" y="3083052"/>
                <a:ext cx="3252470" cy="1393190"/>
              </a:xfrm>
              <a:custGeom>
                <a:avLst/>
                <a:gdLst/>
                <a:ahLst/>
                <a:cxnLst/>
                <a:rect l="l" t="t" r="r" b="b"/>
                <a:pathLst>
                  <a:path w="3252470" h="1393189">
                    <a:moveTo>
                      <a:pt x="0" y="232156"/>
                    </a:moveTo>
                    <a:lnTo>
                      <a:pt x="4714" y="185353"/>
                    </a:lnTo>
                    <a:lnTo>
                      <a:pt x="18236" y="141767"/>
                    </a:lnTo>
                    <a:lnTo>
                      <a:pt x="39634" y="102331"/>
                    </a:lnTo>
                    <a:lnTo>
                      <a:pt x="67976" y="67976"/>
                    </a:lnTo>
                    <a:lnTo>
                      <a:pt x="102331" y="39634"/>
                    </a:lnTo>
                    <a:lnTo>
                      <a:pt x="141767" y="18236"/>
                    </a:lnTo>
                    <a:lnTo>
                      <a:pt x="185353" y="4714"/>
                    </a:lnTo>
                    <a:lnTo>
                      <a:pt x="232156" y="0"/>
                    </a:lnTo>
                    <a:lnTo>
                      <a:pt x="3020059" y="0"/>
                    </a:lnTo>
                    <a:lnTo>
                      <a:pt x="3066862" y="4714"/>
                    </a:lnTo>
                    <a:lnTo>
                      <a:pt x="3110448" y="18236"/>
                    </a:lnTo>
                    <a:lnTo>
                      <a:pt x="3149884" y="39634"/>
                    </a:lnTo>
                    <a:lnTo>
                      <a:pt x="3184239" y="67976"/>
                    </a:lnTo>
                    <a:lnTo>
                      <a:pt x="3212581" y="102331"/>
                    </a:lnTo>
                    <a:lnTo>
                      <a:pt x="3233979" y="141767"/>
                    </a:lnTo>
                    <a:lnTo>
                      <a:pt x="3247501" y="185353"/>
                    </a:lnTo>
                    <a:lnTo>
                      <a:pt x="3252216" y="232156"/>
                    </a:lnTo>
                    <a:lnTo>
                      <a:pt x="3252216" y="1160780"/>
                    </a:lnTo>
                    <a:lnTo>
                      <a:pt x="3247501" y="1207582"/>
                    </a:lnTo>
                    <a:lnTo>
                      <a:pt x="3233979" y="1251168"/>
                    </a:lnTo>
                    <a:lnTo>
                      <a:pt x="3212581" y="1290604"/>
                    </a:lnTo>
                    <a:lnTo>
                      <a:pt x="3184239" y="1324959"/>
                    </a:lnTo>
                    <a:lnTo>
                      <a:pt x="3149884" y="1353301"/>
                    </a:lnTo>
                    <a:lnTo>
                      <a:pt x="3110448" y="1374699"/>
                    </a:lnTo>
                    <a:lnTo>
                      <a:pt x="3066862" y="1388221"/>
                    </a:lnTo>
                    <a:lnTo>
                      <a:pt x="3020059" y="1392936"/>
                    </a:lnTo>
                    <a:lnTo>
                      <a:pt x="232156" y="1392936"/>
                    </a:lnTo>
                    <a:lnTo>
                      <a:pt x="185353" y="1388221"/>
                    </a:lnTo>
                    <a:lnTo>
                      <a:pt x="141767" y="1374699"/>
                    </a:lnTo>
                    <a:lnTo>
                      <a:pt x="102331" y="1353301"/>
                    </a:lnTo>
                    <a:lnTo>
                      <a:pt x="67976" y="1324959"/>
                    </a:lnTo>
                    <a:lnTo>
                      <a:pt x="39634" y="1290604"/>
                    </a:lnTo>
                    <a:lnTo>
                      <a:pt x="18236" y="1251168"/>
                    </a:lnTo>
                    <a:lnTo>
                      <a:pt x="4714" y="1207582"/>
                    </a:lnTo>
                    <a:lnTo>
                      <a:pt x="0" y="1160780"/>
                    </a:lnTo>
                    <a:lnTo>
                      <a:pt x="0" y="232156"/>
                    </a:lnTo>
                    <a:close/>
                  </a:path>
                </a:pathLst>
              </a:custGeom>
              <a:ln w="131064">
                <a:solidFill>
                  <a:srgbClr val="FF9999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3" name="object 23"/>
            <p:cNvSpPr txBox="1"/>
            <p:nvPr/>
          </p:nvSpPr>
          <p:spPr>
            <a:xfrm>
              <a:off x="5334000" y="3048000"/>
              <a:ext cx="296545" cy="2381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34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선박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858000" y="3048000"/>
              <a:ext cx="296545" cy="2381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34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업체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</p:grpSp>
      <p:cxnSp>
        <p:nvCxnSpPr>
          <p:cNvPr id="57" name="직선 연결선 56"/>
          <p:cNvCxnSpPr/>
          <p:nvPr/>
        </p:nvCxnSpPr>
        <p:spPr>
          <a:xfrm>
            <a:off x="1752600" y="2743200"/>
            <a:ext cx="0" cy="1905000"/>
          </a:xfrm>
          <a:prstGeom prst="line">
            <a:avLst/>
          </a:prstGeom>
          <a:ln w="19050" cmpd="sng">
            <a:solidFill>
              <a:srgbClr val="E484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1742122" y="4648200"/>
            <a:ext cx="1077278" cy="0"/>
          </a:xfrm>
          <a:prstGeom prst="straightConnector1">
            <a:avLst/>
          </a:prstGeom>
          <a:ln w="19050">
            <a:solidFill>
              <a:srgbClr val="E484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1349894" y="3657600"/>
            <a:ext cx="407670" cy="0"/>
          </a:xfrm>
          <a:prstGeom prst="line">
            <a:avLst/>
          </a:prstGeom>
          <a:ln w="19050">
            <a:solidFill>
              <a:srgbClr val="E484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1744980" y="2743200"/>
            <a:ext cx="1074420" cy="0"/>
          </a:xfrm>
          <a:prstGeom prst="straightConnector1">
            <a:avLst/>
          </a:prstGeom>
          <a:ln w="19050">
            <a:solidFill>
              <a:srgbClr val="E484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H="1">
            <a:off x="9296400" y="2667000"/>
            <a:ext cx="838200" cy="0"/>
          </a:xfrm>
          <a:prstGeom prst="straightConnector1">
            <a:avLst/>
          </a:prstGeom>
          <a:ln w="19050">
            <a:solidFill>
              <a:srgbClr val="E484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AC4F6C-BD67-DA4A-B1A4-DDD9AAF66958}"/>
              </a:ext>
            </a:extLst>
          </p:cNvPr>
          <p:cNvGrpSpPr/>
          <p:nvPr/>
        </p:nvGrpSpPr>
        <p:grpSpPr>
          <a:xfrm>
            <a:off x="3276600" y="3962400"/>
            <a:ext cx="7467600" cy="1438910"/>
            <a:chOff x="3276600" y="3962400"/>
            <a:chExt cx="7467600" cy="1438910"/>
          </a:xfrm>
        </p:grpSpPr>
        <p:grpSp>
          <p:nvGrpSpPr>
            <p:cNvPr id="54" name="그룹 53"/>
            <p:cNvGrpSpPr/>
            <p:nvPr/>
          </p:nvGrpSpPr>
          <p:grpSpPr>
            <a:xfrm>
              <a:off x="3276600" y="3962400"/>
              <a:ext cx="7467600" cy="1438910"/>
              <a:chOff x="3124200" y="1295400"/>
              <a:chExt cx="7467600" cy="1438910"/>
            </a:xfrm>
          </p:grpSpPr>
          <p:grpSp>
            <p:nvGrpSpPr>
              <p:cNvPr id="10" name="object 10"/>
              <p:cNvGrpSpPr/>
              <p:nvPr/>
            </p:nvGrpSpPr>
            <p:grpSpPr>
              <a:xfrm>
                <a:off x="3124200" y="1295400"/>
                <a:ext cx="7467600" cy="1438910"/>
                <a:chOff x="3171444" y="1370076"/>
                <a:chExt cx="7467600" cy="1438910"/>
              </a:xfrm>
            </p:grpSpPr>
            <p:sp>
              <p:nvSpPr>
                <p:cNvPr id="11" name="object 11"/>
                <p:cNvSpPr/>
                <p:nvPr/>
              </p:nvSpPr>
              <p:spPr>
                <a:xfrm>
                  <a:off x="3612320" y="1591056"/>
                  <a:ext cx="539496" cy="749808"/>
                </a:xfrm>
                <a:prstGeom prst="rect">
                  <a:avLst/>
                </a:prstGeom>
                <a:blipFill>
                  <a:blip r:embed="rId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object 12"/>
                <p:cNvSpPr/>
                <p:nvPr/>
              </p:nvSpPr>
              <p:spPr>
                <a:xfrm>
                  <a:off x="4916864" y="1575816"/>
                  <a:ext cx="996696" cy="838200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object 13"/>
                <p:cNvSpPr/>
                <p:nvPr/>
              </p:nvSpPr>
              <p:spPr>
                <a:xfrm>
                  <a:off x="8236472" y="1600200"/>
                  <a:ext cx="777239" cy="740663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object 14"/>
                <p:cNvSpPr/>
                <p:nvPr/>
              </p:nvSpPr>
              <p:spPr>
                <a:xfrm>
                  <a:off x="6571928" y="1490472"/>
                  <a:ext cx="996696" cy="917448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object 16"/>
                <p:cNvSpPr/>
                <p:nvPr/>
              </p:nvSpPr>
              <p:spPr>
                <a:xfrm>
                  <a:off x="3171444" y="1370076"/>
                  <a:ext cx="7467600" cy="1438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2725" h="1438910">
                      <a:moveTo>
                        <a:pt x="0" y="239775"/>
                      </a:moveTo>
                      <a:lnTo>
                        <a:pt x="4869" y="191442"/>
                      </a:lnTo>
                      <a:lnTo>
                        <a:pt x="18837" y="146429"/>
                      </a:lnTo>
                      <a:lnTo>
                        <a:pt x="40940" y="105698"/>
                      </a:lnTo>
                      <a:lnTo>
                        <a:pt x="70215" y="70215"/>
                      </a:lnTo>
                      <a:lnTo>
                        <a:pt x="105698" y="40940"/>
                      </a:lnTo>
                      <a:lnTo>
                        <a:pt x="146429" y="18837"/>
                      </a:lnTo>
                      <a:lnTo>
                        <a:pt x="191442" y="4869"/>
                      </a:lnTo>
                      <a:lnTo>
                        <a:pt x="239776" y="0"/>
                      </a:lnTo>
                      <a:lnTo>
                        <a:pt x="6322567" y="0"/>
                      </a:lnTo>
                      <a:lnTo>
                        <a:pt x="6370901" y="4869"/>
                      </a:lnTo>
                      <a:lnTo>
                        <a:pt x="6415914" y="18837"/>
                      </a:lnTo>
                      <a:lnTo>
                        <a:pt x="6456645" y="40940"/>
                      </a:lnTo>
                      <a:lnTo>
                        <a:pt x="6492128" y="70215"/>
                      </a:lnTo>
                      <a:lnTo>
                        <a:pt x="6521403" y="105698"/>
                      </a:lnTo>
                      <a:lnTo>
                        <a:pt x="6543506" y="146429"/>
                      </a:lnTo>
                      <a:lnTo>
                        <a:pt x="6557474" y="191442"/>
                      </a:lnTo>
                      <a:lnTo>
                        <a:pt x="6562344" y="239775"/>
                      </a:lnTo>
                      <a:lnTo>
                        <a:pt x="6562344" y="1198879"/>
                      </a:lnTo>
                      <a:lnTo>
                        <a:pt x="6557474" y="1247213"/>
                      </a:lnTo>
                      <a:lnTo>
                        <a:pt x="6543506" y="1292226"/>
                      </a:lnTo>
                      <a:lnTo>
                        <a:pt x="6521403" y="1332957"/>
                      </a:lnTo>
                      <a:lnTo>
                        <a:pt x="6492128" y="1368440"/>
                      </a:lnTo>
                      <a:lnTo>
                        <a:pt x="6456645" y="1397715"/>
                      </a:lnTo>
                      <a:lnTo>
                        <a:pt x="6415914" y="1419818"/>
                      </a:lnTo>
                      <a:lnTo>
                        <a:pt x="6370901" y="1433786"/>
                      </a:lnTo>
                      <a:lnTo>
                        <a:pt x="6322567" y="1438656"/>
                      </a:lnTo>
                      <a:lnTo>
                        <a:pt x="239776" y="1438656"/>
                      </a:lnTo>
                      <a:lnTo>
                        <a:pt x="191442" y="1433786"/>
                      </a:lnTo>
                      <a:lnTo>
                        <a:pt x="146429" y="1419818"/>
                      </a:lnTo>
                      <a:lnTo>
                        <a:pt x="105698" y="1397715"/>
                      </a:lnTo>
                      <a:lnTo>
                        <a:pt x="70215" y="1368440"/>
                      </a:lnTo>
                      <a:lnTo>
                        <a:pt x="40940" y="1332957"/>
                      </a:lnTo>
                      <a:lnTo>
                        <a:pt x="18837" y="1292226"/>
                      </a:lnTo>
                      <a:lnTo>
                        <a:pt x="4869" y="1247213"/>
                      </a:lnTo>
                      <a:lnTo>
                        <a:pt x="0" y="1198879"/>
                      </a:lnTo>
                      <a:lnTo>
                        <a:pt x="0" y="239775"/>
                      </a:lnTo>
                      <a:close/>
                    </a:path>
                  </a:pathLst>
                </a:custGeom>
                <a:ln w="131064">
                  <a:solidFill>
                    <a:srgbClr val="767070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object 19"/>
              <p:cNvSpPr txBox="1"/>
              <p:nvPr/>
            </p:nvSpPr>
            <p:spPr>
              <a:xfrm>
                <a:off x="3504878" y="2423287"/>
                <a:ext cx="622935" cy="23812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1200" cap="none" spc="-315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장소</a:t>
                </a:r>
                <a:r>
                  <a:rPr kumimoji="0" sz="1400" b="1" i="0" u="none" strike="noStrike" kern="1200" cap="none" spc="-17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 </a:t>
                </a:r>
                <a:r>
                  <a:rPr kumimoji="0" sz="1400" b="1" i="0" u="none" strike="noStrike" kern="1200" cap="none" spc="-34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추천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endParaRPr>
              </a:p>
            </p:txBody>
          </p:sp>
          <p:sp>
            <p:nvSpPr>
              <p:cNvPr id="20" name="object 20"/>
              <p:cNvSpPr txBox="1"/>
              <p:nvPr/>
            </p:nvSpPr>
            <p:spPr>
              <a:xfrm>
                <a:off x="4820090" y="2420188"/>
                <a:ext cx="982980" cy="238125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1200" cap="none" spc="-24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날씨, </a:t>
                </a:r>
                <a:r>
                  <a:rPr kumimoji="0" sz="1400" b="1" i="0" u="none" strike="noStrike" kern="1200" cap="none" spc="-305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물때</a:t>
                </a:r>
                <a:r>
                  <a:rPr kumimoji="0" sz="1400" b="1" i="0" u="none" strike="noStrike" kern="1200" cap="none" spc="-28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 </a:t>
                </a:r>
                <a:r>
                  <a:rPr kumimoji="0" sz="1400" b="1" i="0" u="none" strike="noStrike" kern="1200" cap="none" spc="-36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정보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endParaRPr>
              </a:p>
            </p:txBody>
          </p:sp>
          <p:sp>
            <p:nvSpPr>
              <p:cNvPr id="21" name="object 21"/>
              <p:cNvSpPr txBox="1"/>
              <p:nvPr/>
            </p:nvSpPr>
            <p:spPr>
              <a:xfrm>
                <a:off x="6761284" y="2415031"/>
                <a:ext cx="557530" cy="23812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1200" cap="none" spc="-375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커</a:t>
                </a:r>
                <a:r>
                  <a:rPr kumimoji="0" sz="1400" b="1" i="0" u="none" strike="noStrike" kern="1200" cap="none" spc="-325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뮤</a:t>
                </a:r>
                <a:r>
                  <a:rPr kumimoji="0" sz="1400" b="1" i="0" u="none" strike="noStrike" kern="1200" cap="none" spc="-375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니</a:t>
                </a:r>
                <a:r>
                  <a:rPr kumimoji="0" sz="1400" b="1" i="0" u="none" strike="noStrike" kern="1200" cap="none" spc="-36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티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endParaRPr>
              </a:p>
            </p:txBody>
          </p:sp>
          <p:sp>
            <p:nvSpPr>
              <p:cNvPr id="22" name="object 22"/>
              <p:cNvSpPr txBox="1"/>
              <p:nvPr/>
            </p:nvSpPr>
            <p:spPr>
              <a:xfrm>
                <a:off x="8200291" y="2408377"/>
                <a:ext cx="745490" cy="238125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1200" cap="none" spc="-335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용품점</a:t>
                </a:r>
                <a:r>
                  <a:rPr kumimoji="0" sz="1400" b="1" i="0" u="none" strike="noStrike" kern="1200" cap="none" spc="-19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 </a:t>
                </a:r>
                <a:r>
                  <a:rPr kumimoji="0" sz="1400" b="1" i="0" u="none" strike="noStrike" kern="1200" cap="none" spc="-360" normalizeH="0" baseline="0" noProof="0" dirty="0">
                    <a:ln>
                      <a:noFill/>
                    </a:ln>
                    <a:solidFill>
                      <a:srgbClr val="585858"/>
                    </a:solidFill>
                    <a:effectLst/>
                    <a:uLnTx/>
                    <a:uFillTx/>
                    <a:latin typeface="Malgun Gothic"/>
                    <a:ea typeface="+mn-ea"/>
                    <a:cs typeface="Malgun Gothic"/>
                  </a:rPr>
                  <a:t>정보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9697496" y="4267200"/>
              <a:ext cx="662092" cy="584669"/>
              <a:chOff x="8190963" y="5203066"/>
              <a:chExt cx="662092" cy="584669"/>
            </a:xfrm>
          </p:grpSpPr>
          <p:sp>
            <p:nvSpPr>
              <p:cNvPr id="30" name="실행 단추: 도움말 29">
                <a:hlinkClick r:id="" action="ppaction://noaction" highlightClick="1"/>
              </p:cNvPr>
              <p:cNvSpPr/>
              <p:nvPr/>
            </p:nvSpPr>
            <p:spPr>
              <a:xfrm>
                <a:off x="8190963" y="5203066"/>
                <a:ext cx="656823" cy="579549"/>
              </a:xfrm>
              <a:prstGeom prst="actionButtonHelp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8219209" y="5210053"/>
                <a:ext cx="633846" cy="57768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32" name="object 20"/>
            <p:cNvSpPr txBox="1"/>
            <p:nvPr/>
          </p:nvSpPr>
          <p:spPr>
            <a:xfrm>
              <a:off x="9717592" y="5065208"/>
              <a:ext cx="68580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24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맑은 고딕" panose="020B0503020000020004" pitchFamily="34" charset="-127"/>
                  <a:cs typeface="Malgun Gothic"/>
                </a:rPr>
                <a:t>기타 정보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25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1125" y="417398"/>
            <a:ext cx="1778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245" dirty="0" smtClean="0">
                <a:solidFill>
                  <a:srgbClr val="5858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</a:t>
            </a:r>
            <a:r>
              <a:rPr sz="2400" spc="-35" dirty="0" smtClean="0">
                <a:solidFill>
                  <a:srgbClr val="5858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sz="2400" spc="-245" dirty="0">
                <a:solidFill>
                  <a:srgbClr val="5858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흐름도</a:t>
            </a:r>
            <a:endParaRPr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3352800"/>
            <a:ext cx="752856" cy="752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C3C97D-DE10-1D41-8F71-21F3A8DFF5FD}"/>
              </a:ext>
            </a:extLst>
          </p:cNvPr>
          <p:cNvGrpSpPr/>
          <p:nvPr/>
        </p:nvGrpSpPr>
        <p:grpSpPr>
          <a:xfrm>
            <a:off x="3543300" y="1295400"/>
            <a:ext cx="6629401" cy="1479948"/>
            <a:chOff x="3543300" y="1295400"/>
            <a:chExt cx="6629401" cy="1479948"/>
          </a:xfrm>
        </p:grpSpPr>
        <p:grpSp>
          <p:nvGrpSpPr>
            <p:cNvPr id="4" name="object 4"/>
            <p:cNvGrpSpPr/>
            <p:nvPr/>
          </p:nvGrpSpPr>
          <p:grpSpPr>
            <a:xfrm>
              <a:off x="3543300" y="1295400"/>
              <a:ext cx="6629401" cy="1479948"/>
              <a:chOff x="2833115" y="2592324"/>
              <a:chExt cx="7391400" cy="199390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7635239" y="3180588"/>
                <a:ext cx="59245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592454" h="76200">
                    <a:moveTo>
                      <a:pt x="515874" y="0"/>
                    </a:moveTo>
                    <a:lnTo>
                      <a:pt x="515874" y="76200"/>
                    </a:lnTo>
                    <a:lnTo>
                      <a:pt x="573785" y="47244"/>
                    </a:lnTo>
                    <a:lnTo>
                      <a:pt x="528574" y="47244"/>
                    </a:lnTo>
                    <a:lnTo>
                      <a:pt x="528574" y="28956"/>
                    </a:lnTo>
                    <a:lnTo>
                      <a:pt x="573786" y="28956"/>
                    </a:lnTo>
                    <a:lnTo>
                      <a:pt x="515874" y="0"/>
                    </a:lnTo>
                    <a:close/>
                  </a:path>
                  <a:path w="592454" h="76200">
                    <a:moveTo>
                      <a:pt x="515874" y="28956"/>
                    </a:moveTo>
                    <a:lnTo>
                      <a:pt x="0" y="28956"/>
                    </a:lnTo>
                    <a:lnTo>
                      <a:pt x="0" y="47244"/>
                    </a:lnTo>
                    <a:lnTo>
                      <a:pt x="515874" y="47244"/>
                    </a:lnTo>
                    <a:lnTo>
                      <a:pt x="515874" y="28956"/>
                    </a:lnTo>
                    <a:close/>
                  </a:path>
                  <a:path w="592454" h="76200">
                    <a:moveTo>
                      <a:pt x="573786" y="28956"/>
                    </a:moveTo>
                    <a:lnTo>
                      <a:pt x="528574" y="28956"/>
                    </a:lnTo>
                    <a:lnTo>
                      <a:pt x="528574" y="47244"/>
                    </a:lnTo>
                    <a:lnTo>
                      <a:pt x="573785" y="47244"/>
                    </a:lnTo>
                    <a:lnTo>
                      <a:pt x="592074" y="38100"/>
                    </a:lnTo>
                    <a:lnTo>
                      <a:pt x="573786" y="28956"/>
                    </a:lnTo>
                    <a:close/>
                  </a:path>
                </a:pathLst>
              </a:custGeom>
              <a:solidFill>
                <a:srgbClr val="E4845D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8747760" y="3017520"/>
                <a:ext cx="963168" cy="963167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3243071" y="3008376"/>
                <a:ext cx="1027176" cy="102717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5916167" y="2926080"/>
                <a:ext cx="1298447" cy="129844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4724400" y="3180587"/>
                <a:ext cx="3503929" cy="753110"/>
              </a:xfrm>
              <a:custGeom>
                <a:avLst/>
                <a:gdLst/>
                <a:ahLst/>
                <a:cxnLst/>
                <a:rect l="l" t="t" r="r" b="b"/>
                <a:pathLst>
                  <a:path w="3503929" h="753110">
                    <a:moveTo>
                      <a:pt x="589661" y="705612"/>
                    </a:moveTo>
                    <a:lnTo>
                      <a:pt x="82296" y="705612"/>
                    </a:lnTo>
                    <a:lnTo>
                      <a:pt x="82296" y="676656"/>
                    </a:lnTo>
                    <a:lnTo>
                      <a:pt x="6096" y="714756"/>
                    </a:lnTo>
                    <a:lnTo>
                      <a:pt x="82296" y="752856"/>
                    </a:lnTo>
                    <a:lnTo>
                      <a:pt x="82296" y="723900"/>
                    </a:lnTo>
                    <a:lnTo>
                      <a:pt x="589661" y="723900"/>
                    </a:lnTo>
                    <a:lnTo>
                      <a:pt x="589661" y="705612"/>
                    </a:lnTo>
                    <a:close/>
                  </a:path>
                  <a:path w="3503929" h="753110">
                    <a:moveTo>
                      <a:pt x="592074" y="38100"/>
                    </a:moveTo>
                    <a:lnTo>
                      <a:pt x="573786" y="28956"/>
                    </a:lnTo>
                    <a:lnTo>
                      <a:pt x="515874" y="0"/>
                    </a:lnTo>
                    <a:lnTo>
                      <a:pt x="515874" y="28956"/>
                    </a:lnTo>
                    <a:lnTo>
                      <a:pt x="0" y="28956"/>
                    </a:lnTo>
                    <a:lnTo>
                      <a:pt x="0" y="47244"/>
                    </a:lnTo>
                    <a:lnTo>
                      <a:pt x="515874" y="47244"/>
                    </a:lnTo>
                    <a:lnTo>
                      <a:pt x="515874" y="76200"/>
                    </a:lnTo>
                    <a:lnTo>
                      <a:pt x="573773" y="47244"/>
                    </a:lnTo>
                    <a:lnTo>
                      <a:pt x="592074" y="38100"/>
                    </a:lnTo>
                    <a:close/>
                  </a:path>
                  <a:path w="3503929" h="753110">
                    <a:moveTo>
                      <a:pt x="3503549" y="705612"/>
                    </a:moveTo>
                    <a:lnTo>
                      <a:pt x="2996184" y="705612"/>
                    </a:lnTo>
                    <a:lnTo>
                      <a:pt x="2996184" y="676656"/>
                    </a:lnTo>
                    <a:lnTo>
                      <a:pt x="2919984" y="714756"/>
                    </a:lnTo>
                    <a:lnTo>
                      <a:pt x="2996184" y="752856"/>
                    </a:lnTo>
                    <a:lnTo>
                      <a:pt x="2996184" y="723900"/>
                    </a:lnTo>
                    <a:lnTo>
                      <a:pt x="3503549" y="723900"/>
                    </a:lnTo>
                    <a:lnTo>
                      <a:pt x="3503549" y="705612"/>
                    </a:lnTo>
                    <a:close/>
                  </a:path>
                </a:pathLst>
              </a:custGeom>
              <a:solidFill>
                <a:srgbClr val="E4845D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2833115" y="2592324"/>
                <a:ext cx="7391400" cy="1993900"/>
              </a:xfrm>
              <a:custGeom>
                <a:avLst/>
                <a:gdLst/>
                <a:ahLst/>
                <a:cxnLst/>
                <a:rect l="l" t="t" r="r" b="b"/>
                <a:pathLst>
                  <a:path w="7391400" h="1993900">
                    <a:moveTo>
                      <a:pt x="0" y="332231"/>
                    </a:moveTo>
                    <a:lnTo>
                      <a:pt x="3601" y="283130"/>
                    </a:lnTo>
                    <a:lnTo>
                      <a:pt x="14064" y="236268"/>
                    </a:lnTo>
                    <a:lnTo>
                      <a:pt x="30873" y="192159"/>
                    </a:lnTo>
                    <a:lnTo>
                      <a:pt x="53517" y="151315"/>
                    </a:lnTo>
                    <a:lnTo>
                      <a:pt x="81481" y="114251"/>
                    </a:lnTo>
                    <a:lnTo>
                      <a:pt x="114251" y="81481"/>
                    </a:lnTo>
                    <a:lnTo>
                      <a:pt x="151315" y="53517"/>
                    </a:lnTo>
                    <a:lnTo>
                      <a:pt x="192159" y="30873"/>
                    </a:lnTo>
                    <a:lnTo>
                      <a:pt x="236268" y="14064"/>
                    </a:lnTo>
                    <a:lnTo>
                      <a:pt x="283130" y="3601"/>
                    </a:lnTo>
                    <a:lnTo>
                      <a:pt x="332231" y="0"/>
                    </a:lnTo>
                    <a:lnTo>
                      <a:pt x="7059167" y="0"/>
                    </a:lnTo>
                    <a:lnTo>
                      <a:pt x="7108269" y="3601"/>
                    </a:lnTo>
                    <a:lnTo>
                      <a:pt x="7155131" y="14064"/>
                    </a:lnTo>
                    <a:lnTo>
                      <a:pt x="7199240" y="30873"/>
                    </a:lnTo>
                    <a:lnTo>
                      <a:pt x="7240084" y="53517"/>
                    </a:lnTo>
                    <a:lnTo>
                      <a:pt x="7277148" y="81481"/>
                    </a:lnTo>
                    <a:lnTo>
                      <a:pt x="7309918" y="114251"/>
                    </a:lnTo>
                    <a:lnTo>
                      <a:pt x="7337882" y="151315"/>
                    </a:lnTo>
                    <a:lnTo>
                      <a:pt x="7360526" y="192159"/>
                    </a:lnTo>
                    <a:lnTo>
                      <a:pt x="7377335" y="236268"/>
                    </a:lnTo>
                    <a:lnTo>
                      <a:pt x="7387798" y="283130"/>
                    </a:lnTo>
                    <a:lnTo>
                      <a:pt x="7391400" y="332231"/>
                    </a:lnTo>
                    <a:lnTo>
                      <a:pt x="7391400" y="1661159"/>
                    </a:lnTo>
                    <a:lnTo>
                      <a:pt x="7387798" y="1710261"/>
                    </a:lnTo>
                    <a:lnTo>
                      <a:pt x="7377335" y="1757123"/>
                    </a:lnTo>
                    <a:lnTo>
                      <a:pt x="7360526" y="1801232"/>
                    </a:lnTo>
                    <a:lnTo>
                      <a:pt x="7337882" y="1842076"/>
                    </a:lnTo>
                    <a:lnTo>
                      <a:pt x="7309918" y="1879140"/>
                    </a:lnTo>
                    <a:lnTo>
                      <a:pt x="7277148" y="1911910"/>
                    </a:lnTo>
                    <a:lnTo>
                      <a:pt x="7240084" y="1939874"/>
                    </a:lnTo>
                    <a:lnTo>
                      <a:pt x="7199240" y="1962518"/>
                    </a:lnTo>
                    <a:lnTo>
                      <a:pt x="7155131" y="1979327"/>
                    </a:lnTo>
                    <a:lnTo>
                      <a:pt x="7108269" y="1989790"/>
                    </a:lnTo>
                    <a:lnTo>
                      <a:pt x="7059167" y="1993392"/>
                    </a:lnTo>
                    <a:lnTo>
                      <a:pt x="332231" y="1993392"/>
                    </a:lnTo>
                    <a:lnTo>
                      <a:pt x="283130" y="1989790"/>
                    </a:lnTo>
                    <a:lnTo>
                      <a:pt x="236268" y="1979327"/>
                    </a:lnTo>
                    <a:lnTo>
                      <a:pt x="192159" y="1962518"/>
                    </a:lnTo>
                    <a:lnTo>
                      <a:pt x="151315" y="1939874"/>
                    </a:lnTo>
                    <a:lnTo>
                      <a:pt x="114251" y="1911910"/>
                    </a:lnTo>
                    <a:lnTo>
                      <a:pt x="81481" y="1879140"/>
                    </a:lnTo>
                    <a:lnTo>
                      <a:pt x="53517" y="1842076"/>
                    </a:lnTo>
                    <a:lnTo>
                      <a:pt x="30873" y="1801232"/>
                    </a:lnTo>
                    <a:lnTo>
                      <a:pt x="14064" y="1757123"/>
                    </a:lnTo>
                    <a:lnTo>
                      <a:pt x="3601" y="1710261"/>
                    </a:lnTo>
                    <a:lnTo>
                      <a:pt x="0" y="1661159"/>
                    </a:lnTo>
                    <a:lnTo>
                      <a:pt x="0" y="332231"/>
                    </a:lnTo>
                    <a:close/>
                  </a:path>
                </a:pathLst>
              </a:custGeom>
              <a:ln w="131063">
                <a:solidFill>
                  <a:srgbClr val="76707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4192453" y="3458207"/>
                <a:ext cx="444359" cy="58014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object 12"/>
            <p:cNvSpPr txBox="1"/>
            <p:nvPr/>
          </p:nvSpPr>
          <p:spPr>
            <a:xfrm>
              <a:off x="4106545" y="2438400"/>
              <a:ext cx="503555" cy="27114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1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1200" cap="none" spc="-35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모바일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8877300" y="2438400"/>
              <a:ext cx="506095" cy="2705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1200" cap="none" spc="-31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낚</a:t>
              </a:r>
              <a:r>
                <a:rPr kumimoji="0" sz="1600" b="1" i="0" u="none" strike="noStrike" kern="1200" cap="none" spc="-405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싯</a:t>
              </a:r>
              <a:r>
                <a:rPr kumimoji="0" sz="1600" b="1" i="0" u="none" strike="noStrike" kern="1200" cap="none" spc="-315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대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4762500" y="2438400"/>
              <a:ext cx="344805" cy="27114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1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1200" cap="none" spc="-35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알림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579B3C-11B4-F94E-B08B-2837A851172C}"/>
              </a:ext>
            </a:extLst>
          </p:cNvPr>
          <p:cNvGrpSpPr/>
          <p:nvPr/>
        </p:nvGrpSpPr>
        <p:grpSpPr>
          <a:xfrm>
            <a:off x="3467100" y="4724400"/>
            <a:ext cx="6858000" cy="1567180"/>
            <a:chOff x="3467100" y="4724400"/>
            <a:chExt cx="6858000" cy="1567180"/>
          </a:xfrm>
        </p:grpSpPr>
        <p:grpSp>
          <p:nvGrpSpPr>
            <p:cNvPr id="26" name="object 25"/>
            <p:cNvGrpSpPr/>
            <p:nvPr/>
          </p:nvGrpSpPr>
          <p:grpSpPr>
            <a:xfrm>
              <a:off x="3467100" y="4724400"/>
              <a:ext cx="6858000" cy="1567180"/>
              <a:chOff x="3105911" y="4693920"/>
              <a:chExt cx="6693534" cy="1567180"/>
            </a:xfrm>
          </p:grpSpPr>
          <p:sp>
            <p:nvSpPr>
              <p:cNvPr id="27" name="object 26"/>
              <p:cNvSpPr/>
              <p:nvPr/>
            </p:nvSpPr>
            <p:spPr>
              <a:xfrm>
                <a:off x="5239511" y="4946904"/>
                <a:ext cx="838200" cy="83820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object 27"/>
              <p:cNvSpPr/>
              <p:nvPr/>
            </p:nvSpPr>
            <p:spPr>
              <a:xfrm>
                <a:off x="3605783" y="4986528"/>
                <a:ext cx="762000" cy="7620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object 28"/>
              <p:cNvSpPr/>
              <p:nvPr/>
            </p:nvSpPr>
            <p:spPr>
              <a:xfrm>
                <a:off x="4700016" y="5420868"/>
                <a:ext cx="360807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3608070" h="121920">
                    <a:moveTo>
                      <a:pt x="331470" y="83820"/>
                    </a:moveTo>
                    <a:lnTo>
                      <a:pt x="313182" y="74676"/>
                    </a:lnTo>
                    <a:lnTo>
                      <a:pt x="255270" y="45720"/>
                    </a:lnTo>
                    <a:lnTo>
                      <a:pt x="255270" y="74676"/>
                    </a:lnTo>
                    <a:lnTo>
                      <a:pt x="0" y="74676"/>
                    </a:lnTo>
                    <a:lnTo>
                      <a:pt x="0" y="92964"/>
                    </a:lnTo>
                    <a:lnTo>
                      <a:pt x="255270" y="92964"/>
                    </a:lnTo>
                    <a:lnTo>
                      <a:pt x="255270" y="121920"/>
                    </a:lnTo>
                    <a:lnTo>
                      <a:pt x="313182" y="92964"/>
                    </a:lnTo>
                    <a:lnTo>
                      <a:pt x="331470" y="83820"/>
                    </a:lnTo>
                    <a:close/>
                  </a:path>
                  <a:path w="3608070" h="121920">
                    <a:moveTo>
                      <a:pt x="1907286" y="83820"/>
                    </a:moveTo>
                    <a:lnTo>
                      <a:pt x="1888985" y="74676"/>
                    </a:lnTo>
                    <a:lnTo>
                      <a:pt x="1831086" y="45720"/>
                    </a:lnTo>
                    <a:lnTo>
                      <a:pt x="1831086" y="74676"/>
                    </a:lnTo>
                    <a:lnTo>
                      <a:pt x="1575816" y="74676"/>
                    </a:lnTo>
                    <a:lnTo>
                      <a:pt x="1575816" y="92964"/>
                    </a:lnTo>
                    <a:lnTo>
                      <a:pt x="1831086" y="92964"/>
                    </a:lnTo>
                    <a:lnTo>
                      <a:pt x="1831086" y="121920"/>
                    </a:lnTo>
                    <a:lnTo>
                      <a:pt x="1888985" y="92964"/>
                    </a:lnTo>
                    <a:lnTo>
                      <a:pt x="1907286" y="83820"/>
                    </a:lnTo>
                    <a:close/>
                  </a:path>
                  <a:path w="3608070" h="121920">
                    <a:moveTo>
                      <a:pt x="3608070" y="38100"/>
                    </a:moveTo>
                    <a:lnTo>
                      <a:pt x="3589782" y="28956"/>
                    </a:lnTo>
                    <a:lnTo>
                      <a:pt x="3531870" y="0"/>
                    </a:lnTo>
                    <a:lnTo>
                      <a:pt x="3531870" y="28956"/>
                    </a:lnTo>
                    <a:lnTo>
                      <a:pt x="3276600" y="28956"/>
                    </a:lnTo>
                    <a:lnTo>
                      <a:pt x="3276600" y="47244"/>
                    </a:lnTo>
                    <a:lnTo>
                      <a:pt x="3531870" y="47244"/>
                    </a:lnTo>
                    <a:lnTo>
                      <a:pt x="3531870" y="76200"/>
                    </a:lnTo>
                    <a:lnTo>
                      <a:pt x="3589782" y="47244"/>
                    </a:lnTo>
                    <a:lnTo>
                      <a:pt x="3608070" y="38100"/>
                    </a:lnTo>
                    <a:close/>
                  </a:path>
                </a:pathLst>
              </a:custGeom>
              <a:solidFill>
                <a:srgbClr val="E4845D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object 29"/>
              <p:cNvSpPr/>
              <p:nvPr/>
            </p:nvSpPr>
            <p:spPr>
              <a:xfrm>
                <a:off x="6873240" y="4956048"/>
                <a:ext cx="914400" cy="838199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object 30"/>
              <p:cNvSpPr/>
              <p:nvPr/>
            </p:nvSpPr>
            <p:spPr>
              <a:xfrm>
                <a:off x="8516111" y="4956048"/>
                <a:ext cx="920496" cy="838199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object 31"/>
              <p:cNvSpPr/>
              <p:nvPr/>
            </p:nvSpPr>
            <p:spPr>
              <a:xfrm>
                <a:off x="3171443" y="4759452"/>
                <a:ext cx="6562725" cy="1435735"/>
              </a:xfrm>
              <a:custGeom>
                <a:avLst/>
                <a:gdLst/>
                <a:ahLst/>
                <a:cxnLst/>
                <a:rect l="l" t="t" r="r" b="b"/>
                <a:pathLst>
                  <a:path w="6562725" h="1435735">
                    <a:moveTo>
                      <a:pt x="0" y="239268"/>
                    </a:moveTo>
                    <a:lnTo>
                      <a:pt x="4863" y="191065"/>
                    </a:lnTo>
                    <a:lnTo>
                      <a:pt x="18811" y="146161"/>
                    </a:lnTo>
                    <a:lnTo>
                      <a:pt x="40880" y="105519"/>
                    </a:lnTo>
                    <a:lnTo>
                      <a:pt x="70104" y="70104"/>
                    </a:lnTo>
                    <a:lnTo>
                      <a:pt x="105519" y="40880"/>
                    </a:lnTo>
                    <a:lnTo>
                      <a:pt x="146161" y="18811"/>
                    </a:lnTo>
                    <a:lnTo>
                      <a:pt x="191065" y="4863"/>
                    </a:lnTo>
                    <a:lnTo>
                      <a:pt x="239268" y="0"/>
                    </a:lnTo>
                    <a:lnTo>
                      <a:pt x="6323076" y="0"/>
                    </a:lnTo>
                    <a:lnTo>
                      <a:pt x="6371278" y="4863"/>
                    </a:lnTo>
                    <a:lnTo>
                      <a:pt x="6416182" y="18811"/>
                    </a:lnTo>
                    <a:lnTo>
                      <a:pt x="6456824" y="40880"/>
                    </a:lnTo>
                    <a:lnTo>
                      <a:pt x="6492239" y="70104"/>
                    </a:lnTo>
                    <a:lnTo>
                      <a:pt x="6521463" y="105519"/>
                    </a:lnTo>
                    <a:lnTo>
                      <a:pt x="6543532" y="146161"/>
                    </a:lnTo>
                    <a:lnTo>
                      <a:pt x="6557480" y="191065"/>
                    </a:lnTo>
                    <a:lnTo>
                      <a:pt x="6562344" y="239268"/>
                    </a:lnTo>
                    <a:lnTo>
                      <a:pt x="6562344" y="1196340"/>
                    </a:lnTo>
                    <a:lnTo>
                      <a:pt x="6557480" y="1244560"/>
                    </a:lnTo>
                    <a:lnTo>
                      <a:pt x="6543532" y="1289473"/>
                    </a:lnTo>
                    <a:lnTo>
                      <a:pt x="6521463" y="1330116"/>
                    </a:lnTo>
                    <a:lnTo>
                      <a:pt x="6492239" y="1365527"/>
                    </a:lnTo>
                    <a:lnTo>
                      <a:pt x="6456824" y="1394744"/>
                    </a:lnTo>
                    <a:lnTo>
                      <a:pt x="6416182" y="1416805"/>
                    </a:lnTo>
                    <a:lnTo>
                      <a:pt x="6371278" y="1430746"/>
                    </a:lnTo>
                    <a:lnTo>
                      <a:pt x="6323076" y="1435608"/>
                    </a:lnTo>
                    <a:lnTo>
                      <a:pt x="239268" y="1435608"/>
                    </a:lnTo>
                    <a:lnTo>
                      <a:pt x="191065" y="1430746"/>
                    </a:lnTo>
                    <a:lnTo>
                      <a:pt x="146161" y="1416805"/>
                    </a:lnTo>
                    <a:lnTo>
                      <a:pt x="105519" y="1394744"/>
                    </a:lnTo>
                    <a:lnTo>
                      <a:pt x="70103" y="1365527"/>
                    </a:lnTo>
                    <a:lnTo>
                      <a:pt x="40880" y="1330116"/>
                    </a:lnTo>
                    <a:lnTo>
                      <a:pt x="18811" y="1289473"/>
                    </a:lnTo>
                    <a:lnTo>
                      <a:pt x="4863" y="1244560"/>
                    </a:lnTo>
                    <a:lnTo>
                      <a:pt x="0" y="1196340"/>
                    </a:lnTo>
                    <a:lnTo>
                      <a:pt x="0" y="239268"/>
                    </a:lnTo>
                    <a:close/>
                  </a:path>
                </a:pathLst>
              </a:custGeom>
              <a:ln w="131064">
                <a:solidFill>
                  <a:srgbClr val="76707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3" name="object 32"/>
            <p:cNvSpPr txBox="1"/>
            <p:nvPr/>
          </p:nvSpPr>
          <p:spPr>
            <a:xfrm>
              <a:off x="4163695" y="5781675"/>
              <a:ext cx="446405" cy="2381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30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카메라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  <p:sp>
          <p:nvSpPr>
            <p:cNvPr id="34" name="object 33"/>
            <p:cNvSpPr txBox="1"/>
            <p:nvPr/>
          </p:nvSpPr>
          <p:spPr>
            <a:xfrm>
              <a:off x="5759322" y="5787644"/>
              <a:ext cx="601980" cy="2381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365" normalizeH="0" baseline="0" noProof="0" dirty="0" err="1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머신</a:t>
              </a:r>
              <a:r>
                <a:rPr kumimoji="0" sz="1400" b="1" i="0" u="none" strike="noStrike" kern="1200" cap="none" spc="-30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 </a:t>
              </a:r>
              <a:r>
                <a:rPr kumimoji="0" sz="1400" b="1" i="0" u="none" strike="noStrike" kern="1200" cap="none" spc="-375" normalizeH="0" baseline="0" noProof="0" dirty="0" err="1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러닝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  <p:sp>
          <p:nvSpPr>
            <p:cNvPr id="35" name="object 34"/>
            <p:cNvSpPr txBox="1"/>
            <p:nvPr/>
          </p:nvSpPr>
          <p:spPr>
            <a:xfrm>
              <a:off x="7048500" y="5791200"/>
              <a:ext cx="1405002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350" normalizeH="0" baseline="0" noProof="0" dirty="0" err="1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어종</a:t>
              </a:r>
              <a:r>
                <a:rPr kumimoji="0" sz="1400" b="1" i="0" u="none" strike="noStrike" kern="1200" cap="none" spc="-32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 </a:t>
              </a:r>
              <a:r>
                <a:rPr kumimoji="0" sz="1400" b="1" i="0" u="none" strike="noStrike" kern="1200" cap="none" spc="-335" normalizeH="0" baseline="0" noProof="0" dirty="0" err="1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확인</a:t>
              </a:r>
              <a:r>
                <a:rPr kumimoji="0" lang="en-US" sz="1400" b="1" i="0" u="none" strike="noStrike" kern="1200" cap="none" spc="-335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   /    </a:t>
              </a:r>
              <a:r>
                <a:rPr kumimoji="0" lang="ko-KR" altLang="en-US" sz="1400" b="1" i="0" u="none" strike="noStrike" kern="1200" cap="none" spc="-335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맑은 고딕" panose="020B0503020000020004" pitchFamily="34" charset="-127"/>
                  <a:cs typeface="Malgun Gothic"/>
                </a:rPr>
                <a:t>길이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  <p:sp>
          <p:nvSpPr>
            <p:cNvPr id="36" name="object 35"/>
            <p:cNvSpPr txBox="1"/>
            <p:nvPr/>
          </p:nvSpPr>
          <p:spPr>
            <a:xfrm>
              <a:off x="9085833" y="5776671"/>
              <a:ext cx="621030" cy="2381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33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랭킹 </a:t>
              </a:r>
              <a:r>
                <a:rPr kumimoji="0" sz="1400" b="1" i="0" u="none" strike="noStrike" kern="1200" cap="none" spc="-335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반영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EE0AA5-297E-AC4C-98B1-B3FB168FAAA5}"/>
              </a:ext>
            </a:extLst>
          </p:cNvPr>
          <p:cNvGrpSpPr/>
          <p:nvPr/>
        </p:nvGrpSpPr>
        <p:grpSpPr>
          <a:xfrm>
            <a:off x="3510153" y="3056890"/>
            <a:ext cx="6695694" cy="1438910"/>
            <a:chOff x="3510153" y="3056890"/>
            <a:chExt cx="6695694" cy="1438910"/>
          </a:xfrm>
        </p:grpSpPr>
        <p:sp>
          <p:nvSpPr>
            <p:cNvPr id="25" name="object 16"/>
            <p:cNvSpPr/>
            <p:nvPr/>
          </p:nvSpPr>
          <p:spPr>
            <a:xfrm>
              <a:off x="3510153" y="3056890"/>
              <a:ext cx="6695694" cy="1438910"/>
            </a:xfrm>
            <a:custGeom>
              <a:avLst/>
              <a:gdLst/>
              <a:ahLst/>
              <a:cxnLst/>
              <a:rect l="l" t="t" r="r" b="b"/>
              <a:pathLst>
                <a:path w="6562725" h="1438910">
                  <a:moveTo>
                    <a:pt x="0" y="239775"/>
                  </a:moveTo>
                  <a:lnTo>
                    <a:pt x="4869" y="191442"/>
                  </a:lnTo>
                  <a:lnTo>
                    <a:pt x="18837" y="146429"/>
                  </a:lnTo>
                  <a:lnTo>
                    <a:pt x="40940" y="105698"/>
                  </a:lnTo>
                  <a:lnTo>
                    <a:pt x="70215" y="70215"/>
                  </a:lnTo>
                  <a:lnTo>
                    <a:pt x="105698" y="40940"/>
                  </a:lnTo>
                  <a:lnTo>
                    <a:pt x="146429" y="18837"/>
                  </a:lnTo>
                  <a:lnTo>
                    <a:pt x="191442" y="4869"/>
                  </a:lnTo>
                  <a:lnTo>
                    <a:pt x="239776" y="0"/>
                  </a:lnTo>
                  <a:lnTo>
                    <a:pt x="6322567" y="0"/>
                  </a:lnTo>
                  <a:lnTo>
                    <a:pt x="6370901" y="4869"/>
                  </a:lnTo>
                  <a:lnTo>
                    <a:pt x="6415914" y="18837"/>
                  </a:lnTo>
                  <a:lnTo>
                    <a:pt x="6456645" y="40940"/>
                  </a:lnTo>
                  <a:lnTo>
                    <a:pt x="6492128" y="70215"/>
                  </a:lnTo>
                  <a:lnTo>
                    <a:pt x="6521403" y="105698"/>
                  </a:lnTo>
                  <a:lnTo>
                    <a:pt x="6543506" y="146429"/>
                  </a:lnTo>
                  <a:lnTo>
                    <a:pt x="6557474" y="191442"/>
                  </a:lnTo>
                  <a:lnTo>
                    <a:pt x="6562344" y="239775"/>
                  </a:lnTo>
                  <a:lnTo>
                    <a:pt x="6562344" y="1198879"/>
                  </a:lnTo>
                  <a:lnTo>
                    <a:pt x="6557474" y="1247213"/>
                  </a:lnTo>
                  <a:lnTo>
                    <a:pt x="6543506" y="1292226"/>
                  </a:lnTo>
                  <a:lnTo>
                    <a:pt x="6521403" y="1332957"/>
                  </a:lnTo>
                  <a:lnTo>
                    <a:pt x="6492128" y="1368440"/>
                  </a:lnTo>
                  <a:lnTo>
                    <a:pt x="6456645" y="1397715"/>
                  </a:lnTo>
                  <a:lnTo>
                    <a:pt x="6415914" y="1419818"/>
                  </a:lnTo>
                  <a:lnTo>
                    <a:pt x="6370901" y="1433786"/>
                  </a:lnTo>
                  <a:lnTo>
                    <a:pt x="6322567" y="1438656"/>
                  </a:lnTo>
                  <a:lnTo>
                    <a:pt x="239776" y="1438656"/>
                  </a:lnTo>
                  <a:lnTo>
                    <a:pt x="191442" y="1433786"/>
                  </a:lnTo>
                  <a:lnTo>
                    <a:pt x="146429" y="1419818"/>
                  </a:lnTo>
                  <a:lnTo>
                    <a:pt x="105698" y="1397715"/>
                  </a:lnTo>
                  <a:lnTo>
                    <a:pt x="70215" y="1368440"/>
                  </a:lnTo>
                  <a:lnTo>
                    <a:pt x="40940" y="1332957"/>
                  </a:lnTo>
                  <a:lnTo>
                    <a:pt x="18837" y="1292226"/>
                  </a:lnTo>
                  <a:lnTo>
                    <a:pt x="4869" y="1247213"/>
                  </a:lnTo>
                  <a:lnTo>
                    <a:pt x="0" y="1198879"/>
                  </a:lnTo>
                  <a:lnTo>
                    <a:pt x="0" y="239775"/>
                  </a:lnTo>
                  <a:close/>
                </a:path>
              </a:pathLst>
            </a:custGeom>
            <a:ln w="131064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11"/>
            <p:cNvSpPr/>
            <p:nvPr/>
          </p:nvSpPr>
          <p:spPr>
            <a:xfrm>
              <a:off x="4038600" y="3200400"/>
              <a:ext cx="539496" cy="7498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12"/>
            <p:cNvSpPr/>
            <p:nvPr/>
          </p:nvSpPr>
          <p:spPr>
            <a:xfrm>
              <a:off x="6502400" y="3149600"/>
              <a:ext cx="996696" cy="8382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19"/>
            <p:cNvSpPr txBox="1"/>
            <p:nvPr/>
          </p:nvSpPr>
          <p:spPr>
            <a:xfrm>
              <a:off x="4076700" y="4038600"/>
              <a:ext cx="622935" cy="238125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315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장소</a:t>
              </a:r>
              <a:r>
                <a:rPr kumimoji="0" sz="1400" b="1" i="0" u="none" strike="noStrike" kern="1200" cap="none" spc="-17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 </a:t>
              </a:r>
              <a:r>
                <a:rPr kumimoji="0" sz="1400" b="1" i="0" u="none" strike="noStrike" kern="1200" cap="none" spc="-34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추천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  <p:sp>
          <p:nvSpPr>
            <p:cNvPr id="40" name="object 20"/>
            <p:cNvSpPr txBox="1"/>
            <p:nvPr/>
          </p:nvSpPr>
          <p:spPr>
            <a:xfrm>
              <a:off x="6553200" y="4038600"/>
              <a:ext cx="982980" cy="23812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24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날씨, </a:t>
              </a:r>
              <a:r>
                <a:rPr kumimoji="0" sz="1400" b="1" i="0" u="none" strike="noStrike" kern="1200" cap="none" spc="-305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물때</a:t>
              </a:r>
              <a:r>
                <a:rPr kumimoji="0" sz="1400" b="1" i="0" u="none" strike="noStrike" kern="1200" cap="none" spc="-28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 </a:t>
              </a:r>
              <a:r>
                <a:rPr kumimoji="0" sz="1400" b="1" i="0" u="none" strike="noStrike" kern="1200" cap="none" spc="-36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+mn-ea"/>
                  <a:cs typeface="Malgun Gothic"/>
                </a:rPr>
                <a:t>정보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9067800" y="3276600"/>
              <a:ext cx="662092" cy="584669"/>
              <a:chOff x="8190963" y="5203066"/>
              <a:chExt cx="662092" cy="584669"/>
            </a:xfrm>
          </p:grpSpPr>
          <p:sp>
            <p:nvSpPr>
              <p:cNvPr id="42" name="실행 단추: 도움말 41">
                <a:hlinkClick r:id="" action="ppaction://noaction" highlightClick="1"/>
              </p:cNvPr>
              <p:cNvSpPr/>
              <p:nvPr/>
            </p:nvSpPr>
            <p:spPr>
              <a:xfrm>
                <a:off x="8190963" y="5203066"/>
                <a:ext cx="656823" cy="579549"/>
              </a:xfrm>
              <a:prstGeom prst="actionButtonHelp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8219209" y="5210053"/>
                <a:ext cx="633846" cy="57768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4" name="object 20"/>
            <p:cNvSpPr txBox="1"/>
            <p:nvPr/>
          </p:nvSpPr>
          <p:spPr>
            <a:xfrm>
              <a:off x="9067800" y="4038600"/>
              <a:ext cx="685800" cy="22762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240" normalizeH="0" baseline="0" noProof="0" dirty="0">
                  <a:ln>
                    <a:noFill/>
                  </a:ln>
                  <a:solidFill>
                    <a:srgbClr val="585858"/>
                  </a:solidFill>
                  <a:effectLst/>
                  <a:uLnTx/>
                  <a:uFillTx/>
                  <a:latin typeface="Malgun Gothic"/>
                  <a:ea typeface="맑은 고딕" panose="020B0503020000020004" pitchFamily="34" charset="-127"/>
                  <a:cs typeface="Malgun Gothic"/>
                </a:rPr>
                <a:t>기타 정보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/>
                <a:ea typeface="+mn-ea"/>
                <a:cs typeface="Malgun Gothic"/>
              </a:endParaRPr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2032000" y="2057400"/>
            <a:ext cx="0" cy="3429000"/>
          </a:xfrm>
          <a:prstGeom prst="line">
            <a:avLst/>
          </a:prstGeom>
          <a:ln w="19050" cmpd="sng">
            <a:solidFill>
              <a:srgbClr val="E484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2019300" y="5486400"/>
            <a:ext cx="1077278" cy="0"/>
          </a:xfrm>
          <a:prstGeom prst="straightConnector1">
            <a:avLst/>
          </a:prstGeom>
          <a:ln w="19050">
            <a:solidFill>
              <a:srgbClr val="E484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2019300" y="2057400"/>
            <a:ext cx="1074420" cy="0"/>
          </a:xfrm>
          <a:prstGeom prst="straightConnector1">
            <a:avLst/>
          </a:prstGeom>
          <a:ln w="19050">
            <a:solidFill>
              <a:srgbClr val="E484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1676400" y="3733800"/>
            <a:ext cx="1496378" cy="0"/>
          </a:xfrm>
          <a:prstGeom prst="straightConnector1">
            <a:avLst/>
          </a:prstGeom>
          <a:ln w="19050">
            <a:solidFill>
              <a:srgbClr val="E484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1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72F98CE-D2F6-4D09-AABB-9DD35C9F9A06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5" name="그림 14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DC8F7960-60C9-4F20-8956-14685DE7A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997">
            <a:off x="315873" y="310628"/>
            <a:ext cx="412125" cy="412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645EBC-6703-4E0B-B0F8-99638B4C8B61}"/>
              </a:ext>
            </a:extLst>
          </p:cNvPr>
          <p:cNvSpPr txBox="1"/>
          <p:nvPr/>
        </p:nvSpPr>
        <p:spPr>
          <a:xfrm>
            <a:off x="957532" y="255080"/>
            <a:ext cx="291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rPr>
              <a:t>시연</a:t>
            </a: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5B9A1A16-C8BA-49F0-A666-0DC8BFAE06DB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기술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98831B-C8B6-4BAC-AADA-51DCF2A03BFB}"/>
              </a:ext>
            </a:extLst>
          </p:cNvPr>
          <p:cNvSpPr/>
          <p:nvPr/>
        </p:nvSpPr>
        <p:spPr>
          <a:xfrm>
            <a:off x="1227355" y="2107146"/>
            <a:ext cx="2701158" cy="16837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5514BE-3EA2-454C-8BE9-F39CF27CC951}"/>
              </a:ext>
            </a:extLst>
          </p:cNvPr>
          <p:cNvSpPr/>
          <p:nvPr/>
        </p:nvSpPr>
        <p:spPr>
          <a:xfrm>
            <a:off x="4834890" y="2141391"/>
            <a:ext cx="2583180" cy="1436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0B1996-B4E2-4224-A64E-8DE442E8C116}"/>
              </a:ext>
            </a:extLst>
          </p:cNvPr>
          <p:cNvSpPr/>
          <p:nvPr/>
        </p:nvSpPr>
        <p:spPr>
          <a:xfrm>
            <a:off x="8256805" y="4716280"/>
            <a:ext cx="2701158" cy="14568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62A864-20CF-43BF-B217-8995FCB89916}"/>
              </a:ext>
            </a:extLst>
          </p:cNvPr>
          <p:cNvSpPr/>
          <p:nvPr/>
        </p:nvSpPr>
        <p:spPr>
          <a:xfrm>
            <a:off x="1712661" y="1873087"/>
            <a:ext cx="1742733" cy="438191"/>
          </a:xfrm>
          <a:prstGeom prst="rect">
            <a:avLst/>
          </a:prstGeom>
          <a:solidFill>
            <a:srgbClr val="9AD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Web</a:t>
            </a:r>
            <a:endParaRPr lang="ko-KR" altLang="en-US" sz="2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7F77DB-623E-427E-ADCE-68C7E127F95E}"/>
              </a:ext>
            </a:extLst>
          </p:cNvPr>
          <p:cNvSpPr/>
          <p:nvPr/>
        </p:nvSpPr>
        <p:spPr>
          <a:xfrm>
            <a:off x="8773608" y="4392378"/>
            <a:ext cx="1711825" cy="438191"/>
          </a:xfrm>
          <a:prstGeom prst="rect">
            <a:avLst/>
          </a:prstGeom>
          <a:solidFill>
            <a:srgbClr val="9AD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Hard-Ware</a:t>
            </a:r>
            <a:endParaRPr lang="ko-KR" altLang="en-US" sz="2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A59575-F6FA-4F5F-BBE5-0E0EBFE009CA}"/>
              </a:ext>
            </a:extLst>
          </p:cNvPr>
          <p:cNvSpPr/>
          <p:nvPr/>
        </p:nvSpPr>
        <p:spPr>
          <a:xfrm>
            <a:off x="5155815" y="1851779"/>
            <a:ext cx="1854832" cy="454016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Web Server</a:t>
            </a:r>
            <a:endParaRPr lang="ko-KR" altLang="en-US" sz="2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04961B-66F3-4F7B-AFFB-0E3CB00128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17" y="2391281"/>
            <a:ext cx="613143" cy="6376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95828A-B8C9-4DE0-A3FE-9090211BFE3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43" y="2623284"/>
            <a:ext cx="843036" cy="8430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DE39D5-EEC3-4E78-A05F-1AAB0D1A44D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49" y="2344876"/>
            <a:ext cx="765811" cy="7658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EF3E0B6-617A-4CAB-87DD-B0624328DCD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60" y="5154825"/>
            <a:ext cx="938319" cy="6384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132A73-9A64-40BB-A6FF-9A00DDE4F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67" y="2518219"/>
            <a:ext cx="847431" cy="9047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03EAFF-2EBC-4D5D-9886-13A332A2440A}"/>
              </a:ext>
            </a:extLst>
          </p:cNvPr>
          <p:cNvSpPr/>
          <p:nvPr/>
        </p:nvSpPr>
        <p:spPr>
          <a:xfrm>
            <a:off x="1574908" y="4718668"/>
            <a:ext cx="1742733" cy="438191"/>
          </a:xfrm>
          <a:prstGeom prst="rect">
            <a:avLst/>
          </a:prstGeom>
          <a:solidFill>
            <a:srgbClr val="9AD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WebApp</a:t>
            </a:r>
            <a:endParaRPr lang="ko-KR" altLang="en-US" sz="2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D45718-E5E0-429A-8371-4028E50D97D5}"/>
              </a:ext>
            </a:extLst>
          </p:cNvPr>
          <p:cNvSpPr/>
          <p:nvPr/>
        </p:nvSpPr>
        <p:spPr>
          <a:xfrm>
            <a:off x="1258300" y="4350694"/>
            <a:ext cx="2701158" cy="1697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75B631-E528-4D35-A17D-246140479CD8}"/>
              </a:ext>
            </a:extLst>
          </p:cNvPr>
          <p:cNvSpPr/>
          <p:nvPr/>
        </p:nvSpPr>
        <p:spPr>
          <a:xfrm>
            <a:off x="1706567" y="4180519"/>
            <a:ext cx="1742733" cy="535761"/>
          </a:xfrm>
          <a:prstGeom prst="rect">
            <a:avLst/>
          </a:prstGeom>
          <a:solidFill>
            <a:srgbClr val="9AD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Mobile</a:t>
            </a:r>
          </a:p>
          <a:p>
            <a:pPr algn="ctr"/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App</a:t>
            </a:r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8A09B0-B6E9-45DA-BCE6-54DCB25061AC}"/>
              </a:ext>
            </a:extLst>
          </p:cNvPr>
          <p:cNvSpPr txBox="1"/>
          <p:nvPr/>
        </p:nvSpPr>
        <p:spPr>
          <a:xfrm>
            <a:off x="1470798" y="1304127"/>
            <a:ext cx="2214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70C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Front-End</a:t>
            </a:r>
            <a:endParaRPr lang="ko-KR" altLang="en-US" sz="2400" b="1" dirty="0">
              <a:solidFill>
                <a:srgbClr val="0070C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02F56F-F382-41C4-98EB-DF439154C912}"/>
              </a:ext>
            </a:extLst>
          </p:cNvPr>
          <p:cNvSpPr txBox="1"/>
          <p:nvPr/>
        </p:nvSpPr>
        <p:spPr>
          <a:xfrm>
            <a:off x="5197226" y="1287727"/>
            <a:ext cx="1797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70C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Back-End</a:t>
            </a:r>
            <a:endParaRPr lang="ko-KR" altLang="en-US" sz="2400" b="1" dirty="0">
              <a:solidFill>
                <a:srgbClr val="0070C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9F9784-6198-492B-8637-77DAB52C1C77}"/>
              </a:ext>
            </a:extLst>
          </p:cNvPr>
          <p:cNvSpPr/>
          <p:nvPr/>
        </p:nvSpPr>
        <p:spPr>
          <a:xfrm>
            <a:off x="8172350" y="1499591"/>
            <a:ext cx="2701158" cy="1243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23" name="Picture 6" descr="mysqlì ëí ì´ë¯¸ì§ ê²ìê²°ê³¼">
            <a:extLst>
              <a:ext uri="{FF2B5EF4-FFF2-40B4-BE49-F238E27FC236}">
                <a16:creationId xmlns:a16="http://schemas.microsoft.com/office/drawing/2014/main" id="{A516123F-54AC-41EC-9E5B-B145AA78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287" y="1827587"/>
            <a:ext cx="1513648" cy="6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E6A4C5-967C-492F-9A3A-ACEE867AC86C}"/>
              </a:ext>
            </a:extLst>
          </p:cNvPr>
          <p:cNvSpPr/>
          <p:nvPr/>
        </p:nvSpPr>
        <p:spPr>
          <a:xfrm>
            <a:off x="8568164" y="1312378"/>
            <a:ext cx="1854832" cy="454016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Data Base</a:t>
            </a:r>
            <a:endParaRPr lang="ko-KR" altLang="en-US" sz="2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83313E-E87A-4FDB-B0C5-EC5B317E3C0D}"/>
              </a:ext>
            </a:extLst>
          </p:cNvPr>
          <p:cNvSpPr/>
          <p:nvPr/>
        </p:nvSpPr>
        <p:spPr>
          <a:xfrm>
            <a:off x="8221778" y="3019389"/>
            <a:ext cx="2701158" cy="12675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785C94-DEA9-470D-9F94-CE441CAF9601}"/>
              </a:ext>
            </a:extLst>
          </p:cNvPr>
          <p:cNvSpPr/>
          <p:nvPr/>
        </p:nvSpPr>
        <p:spPr>
          <a:xfrm>
            <a:off x="8644940" y="2849144"/>
            <a:ext cx="1854832" cy="454016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IOT Server</a:t>
            </a:r>
            <a:endParaRPr lang="ko-KR" altLang="en-US" sz="2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961215D-6C7B-43B6-940C-7C6F6C7D07E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20" y="3317742"/>
            <a:ext cx="1684865" cy="94655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D84788D-6956-4706-A068-C09BE1474336}"/>
              </a:ext>
            </a:extLst>
          </p:cNvPr>
          <p:cNvSpPr/>
          <p:nvPr/>
        </p:nvSpPr>
        <p:spPr>
          <a:xfrm>
            <a:off x="4749874" y="4075745"/>
            <a:ext cx="2701158" cy="19921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EAD082-84E0-40C5-A367-A4FDF626ACC0}"/>
              </a:ext>
            </a:extLst>
          </p:cNvPr>
          <p:cNvSpPr/>
          <p:nvPr/>
        </p:nvSpPr>
        <p:spPr>
          <a:xfrm>
            <a:off x="5153656" y="3803912"/>
            <a:ext cx="1854832" cy="532297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Machine Learning</a:t>
            </a:r>
            <a:endParaRPr lang="ko-KR" altLang="en-US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2B81D-D614-463A-90B6-537B0B979B7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59" y="4528170"/>
            <a:ext cx="651278" cy="6512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297A95-D251-4614-8518-DCFBC6D0289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8" r="6918" b="25944"/>
          <a:stretch/>
        </p:blipFill>
        <p:spPr>
          <a:xfrm>
            <a:off x="5383789" y="5148253"/>
            <a:ext cx="1513648" cy="846170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0F0B645-DC47-471F-8005-192562CDD39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05" y="4928973"/>
            <a:ext cx="754620" cy="886013"/>
          </a:xfrm>
          <a:prstGeom prst="rect">
            <a:avLst/>
          </a:prstGeom>
        </p:spPr>
      </p:pic>
      <p:pic>
        <p:nvPicPr>
          <p:cNvPr id="1026" name="Picture 2" descr="https://search1.kakaocdn.net/argon/600x0_65_wr/9b8jxDu1BwK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20" y="2909621"/>
            <a:ext cx="525144" cy="64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226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72F98CE-D2F6-4D09-AABB-9DD35C9F9A06}"/>
              </a:ext>
            </a:extLst>
          </p:cNvPr>
          <p:cNvSpPr/>
          <p:nvPr/>
        </p:nvSpPr>
        <p:spPr>
          <a:xfrm flipH="1">
            <a:off x="293860" y="416560"/>
            <a:ext cx="11574367" cy="6093755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3C953-539A-48A1-A206-E35A331F737A}"/>
              </a:ext>
            </a:extLst>
          </p:cNvPr>
          <p:cNvSpPr txBox="1"/>
          <p:nvPr/>
        </p:nvSpPr>
        <p:spPr>
          <a:xfrm>
            <a:off x="5027158" y="3105834"/>
            <a:ext cx="210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940396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10">
            <a:extLst>
              <a:ext uri="{FF2B5EF4-FFF2-40B4-BE49-F238E27FC236}">
                <a16:creationId xmlns:a16="http://schemas.microsoft.com/office/drawing/2014/main" id="{5010031F-C2E5-4D3A-B084-2CC042F463D2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2" name="모서리가 둥근 직사각형 10">
            <a:extLst>
              <a:ext uri="{FF2B5EF4-FFF2-40B4-BE49-F238E27FC236}">
                <a16:creationId xmlns:a16="http://schemas.microsoft.com/office/drawing/2014/main" id="{3FF5F47A-9C90-4868-B95D-8F0A3A71877A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리모콘</a:t>
            </a:r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모바일 화면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62" y="1352389"/>
            <a:ext cx="2172753" cy="43455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057" y="1365473"/>
            <a:ext cx="2159669" cy="43193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848" y="1362966"/>
            <a:ext cx="2162175" cy="43243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24176" y="5857576"/>
            <a:ext cx="115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선택화면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72733" y="5857576"/>
            <a:ext cx="115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종료화면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3693" y="5882628"/>
            <a:ext cx="1152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알림화면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4590" y="2266764"/>
            <a:ext cx="1155700" cy="1739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444116" y="4028254"/>
            <a:ext cx="1143000" cy="572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734399" y="3395672"/>
            <a:ext cx="1139825" cy="590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074946" y="2373209"/>
            <a:ext cx="2143125" cy="590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319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10">
            <a:extLst>
              <a:ext uri="{FF2B5EF4-FFF2-40B4-BE49-F238E27FC236}">
                <a16:creationId xmlns:a16="http://schemas.microsoft.com/office/drawing/2014/main" id="{5010031F-C2E5-4D3A-B084-2CC042F463D2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2" name="모서리가 둥근 직사각형 10">
            <a:extLst>
              <a:ext uri="{FF2B5EF4-FFF2-40B4-BE49-F238E27FC236}">
                <a16:creationId xmlns:a16="http://schemas.microsoft.com/office/drawing/2014/main" id="{3FF5F47A-9C90-4868-B95D-8F0A3A71877A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카메라 </a:t>
            </a:r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모바일 화면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80161" y="5874129"/>
            <a:ext cx="157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 화면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60" y="1404175"/>
            <a:ext cx="2126446" cy="425289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098093" y="4484318"/>
            <a:ext cx="526093" cy="338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57797" y="4486406"/>
            <a:ext cx="526093" cy="338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417501" y="4488494"/>
            <a:ext cx="526093" cy="338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179512" y="2317315"/>
            <a:ext cx="1634647" cy="1490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767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72F98CE-D2F6-4D09-AABB-9DD35C9F9A06}"/>
              </a:ext>
            </a:extLst>
          </p:cNvPr>
          <p:cNvSpPr/>
          <p:nvPr/>
        </p:nvSpPr>
        <p:spPr>
          <a:xfrm flipH="1">
            <a:off x="293860" y="416560"/>
            <a:ext cx="11574367" cy="6093755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3C953-539A-48A1-A206-E35A331F737A}"/>
              </a:ext>
            </a:extLst>
          </p:cNvPr>
          <p:cNvSpPr txBox="1"/>
          <p:nvPr/>
        </p:nvSpPr>
        <p:spPr>
          <a:xfrm>
            <a:off x="4824696" y="3105834"/>
            <a:ext cx="2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Meiryo" panose="020B0604030504040204" pitchFamily="34" charset="-128"/>
                <a:ea typeface="HY견고딕" panose="02030600000101010101" pitchFamily="18" charset="-127"/>
              </a:rPr>
              <a:t>감사합니다</a:t>
            </a:r>
            <a:r>
              <a:rPr lang="en-US" altLang="ko-KR" sz="3600" dirty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ko-KR" altLang="en-US" sz="3600" dirty="0">
              <a:latin typeface="Meiryo" panose="020B0604030504040204" pitchFamily="34" charset="-128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516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0">
            <a:extLst>
              <a:ext uri="{FF2B5EF4-FFF2-40B4-BE49-F238E27FC236}">
                <a16:creationId xmlns:a16="http://schemas.microsoft.com/office/drawing/2014/main" id="{1E036E98-42E2-4D78-8340-F7A24EED523E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id="{08F2B53D-213B-44EC-BCAA-D6F3B646B99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016BC-B0E3-4734-A62D-C1A5B50A1851}"/>
              </a:ext>
            </a:extLst>
          </p:cNvPr>
          <p:cNvSpPr txBox="1"/>
          <p:nvPr/>
        </p:nvSpPr>
        <p:spPr>
          <a:xfrm>
            <a:off x="4116711" y="1652466"/>
            <a:ext cx="3883843" cy="411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개요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기획 배경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주요 서비스</a:t>
            </a:r>
          </a:p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 기술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 흐름도</a:t>
            </a:r>
          </a:p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시연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2199479" y="1186295"/>
            <a:ext cx="11614" cy="3250172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138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BF03143F-3FB2-4CE1-B5ED-5DD89EEB1043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1CC9B63D-2C99-4FE6-9D52-206B9D14AD81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2400" b="1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5B65E-B652-4777-887A-05FE135D6132}"/>
              </a:ext>
            </a:extLst>
          </p:cNvPr>
          <p:cNvSpPr txBox="1"/>
          <p:nvPr/>
        </p:nvSpPr>
        <p:spPr>
          <a:xfrm>
            <a:off x="1686179" y="3199987"/>
            <a:ext cx="8819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400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 분석 기반 </a:t>
            </a:r>
            <a:r>
              <a:rPr lang="ko-KR" altLang="en-US" sz="4000" i="1" dirty="0">
                <a:solidFill>
                  <a:prstClr val="black">
                    <a:lumMod val="65000"/>
                    <a:lumOff val="35000"/>
                  </a:prst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통합 낚시 플랫폼</a:t>
            </a:r>
            <a:endParaRPr kumimoji="0" lang="en-US" altLang="ko-KR" sz="400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E0FBC-1682-4979-927E-3821C1EB73EA}"/>
              </a:ext>
            </a:extLst>
          </p:cNvPr>
          <p:cNvSpPr txBox="1"/>
          <p:nvPr/>
        </p:nvSpPr>
        <p:spPr>
          <a:xfrm>
            <a:off x="2628699" y="2951661"/>
            <a:ext cx="39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F2086-168D-415C-A48C-CD1A67FA5E93}"/>
              </a:ext>
            </a:extLst>
          </p:cNvPr>
          <p:cNvSpPr txBox="1"/>
          <p:nvPr/>
        </p:nvSpPr>
        <p:spPr>
          <a:xfrm>
            <a:off x="9331990" y="2951660"/>
            <a:ext cx="462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268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10">
            <a:extLst>
              <a:ext uri="{FF2B5EF4-FFF2-40B4-BE49-F238E27FC236}">
                <a16:creationId xmlns:a16="http://schemas.microsoft.com/office/drawing/2014/main" id="{CA4349FE-C488-4867-97C9-E2E1264507E7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모서리가 둥근 직사각형 10">
            <a:extLst>
              <a:ext uri="{FF2B5EF4-FFF2-40B4-BE49-F238E27FC236}">
                <a16:creationId xmlns:a16="http://schemas.microsoft.com/office/drawing/2014/main" id="{EAAF9B41-3BE0-4357-A9A1-12A3A4569A1D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2400" b="1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01570B-2F3C-46E8-8FEC-6664464D3D15}"/>
              </a:ext>
            </a:extLst>
          </p:cNvPr>
          <p:cNvGrpSpPr/>
          <p:nvPr/>
        </p:nvGrpSpPr>
        <p:grpSpPr>
          <a:xfrm>
            <a:off x="5290080" y="2222285"/>
            <a:ext cx="1792646" cy="2797565"/>
            <a:chOff x="5480797" y="2253571"/>
            <a:chExt cx="1480746" cy="211527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305C90-9E7A-4F1A-B9AC-5F89EC08C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066" y="2253571"/>
              <a:ext cx="1473477" cy="147347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94DE74-1FFC-43A3-A03C-BBC43F7DB6C8}"/>
                </a:ext>
              </a:extLst>
            </p:cNvPr>
            <p:cNvSpPr txBox="1"/>
            <p:nvPr/>
          </p:nvSpPr>
          <p:spPr>
            <a:xfrm>
              <a:off x="5480797" y="4066317"/>
              <a:ext cx="1473477" cy="302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취미 생활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513517-DFCE-4E38-8D96-3D06971938C6}"/>
              </a:ext>
            </a:extLst>
          </p:cNvPr>
          <p:cNvGrpSpPr/>
          <p:nvPr/>
        </p:nvGrpSpPr>
        <p:grpSpPr>
          <a:xfrm>
            <a:off x="8111192" y="2139122"/>
            <a:ext cx="3511764" cy="2873524"/>
            <a:chOff x="5919610" y="2017512"/>
            <a:chExt cx="3590307" cy="2689190"/>
          </a:xfrm>
        </p:grpSpPr>
        <p:pic>
          <p:nvPicPr>
            <p:cNvPr id="16" name="그림 15" descr="표지판, 시계, 옅은, 거리이(가) 표시된 사진&#10;&#10;자동 생성된 설명">
              <a:extLst>
                <a:ext uri="{FF2B5EF4-FFF2-40B4-BE49-F238E27FC236}">
                  <a16:creationId xmlns:a16="http://schemas.microsoft.com/office/drawing/2014/main" id="{37D13277-FF63-45C3-A82E-ADDADE070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9FDAE2"/>
                </a:clrFrom>
                <a:clrTo>
                  <a:srgbClr val="9FDAE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202" y="2017512"/>
              <a:ext cx="2143125" cy="214312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97EFD-3FE8-4E58-AE66-9A0364510278}"/>
                </a:ext>
              </a:extLst>
            </p:cNvPr>
            <p:cNvSpPr txBox="1"/>
            <p:nvPr/>
          </p:nvSpPr>
          <p:spPr>
            <a:xfrm>
              <a:off x="5919610" y="4332259"/>
              <a:ext cx="3590307" cy="374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rPr>
                <a:t>워라밸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88080" y="2399638"/>
            <a:ext cx="3964734" cy="2613008"/>
            <a:chOff x="2700142" y="2264413"/>
            <a:chExt cx="3462701" cy="208901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95D4BF9-F3E9-448F-88D0-251AD6F4B435}"/>
                </a:ext>
              </a:extLst>
            </p:cNvPr>
            <p:cNvGrpSpPr/>
            <p:nvPr/>
          </p:nvGrpSpPr>
          <p:grpSpPr>
            <a:xfrm>
              <a:off x="2700142" y="2264413"/>
              <a:ext cx="3462701" cy="2089019"/>
              <a:chOff x="2700142" y="2264413"/>
              <a:chExt cx="3462701" cy="2089019"/>
            </a:xfrm>
          </p:grpSpPr>
          <p:pic>
            <p:nvPicPr>
              <p:cNvPr id="4" name="그림 3" descr="그리기, 시계이(가) 표시된 사진&#10;&#10;자동 생성된 설명">
                <a:extLst>
                  <a:ext uri="{FF2B5EF4-FFF2-40B4-BE49-F238E27FC236}">
                    <a16:creationId xmlns:a16="http://schemas.microsoft.com/office/drawing/2014/main" id="{0F1E7A6F-A78F-4D39-BDEC-467B13BA2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088" y="2264413"/>
                <a:ext cx="1740810" cy="1473476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97BB26-5E7A-41AE-A562-810D4F42C80D}"/>
                  </a:ext>
                </a:extLst>
              </p:cNvPr>
              <p:cNvSpPr txBox="1"/>
              <p:nvPr/>
            </p:nvSpPr>
            <p:spPr>
              <a:xfrm>
                <a:off x="2700142" y="4033556"/>
                <a:ext cx="3462701" cy="319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TV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rPr>
                  <a:t>프로그램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  <a:cs typeface="+mn-cs"/>
                </a:endParaRPr>
              </a:p>
            </p:txBody>
          </p:sp>
        </p:grpSp>
        <p:pic>
          <p:nvPicPr>
            <p:cNvPr id="1026" name="Picture 2" descr="나만 믿고 따라와, 도시어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82" y="2645564"/>
              <a:ext cx="1191168" cy="88701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4948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10">
            <a:extLst>
              <a:ext uri="{FF2B5EF4-FFF2-40B4-BE49-F238E27FC236}">
                <a16:creationId xmlns:a16="http://schemas.microsoft.com/office/drawing/2014/main" id="{9FEF7508-0A7D-424D-AC0D-34056E380F17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모서리가 둥근 직사각형 10">
            <a:extLst>
              <a:ext uri="{FF2B5EF4-FFF2-40B4-BE49-F238E27FC236}">
                <a16:creationId xmlns:a16="http://schemas.microsoft.com/office/drawing/2014/main" id="{FA772A12-5969-4E12-BC24-F9FAEB2B2D43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배경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9A68AB-615F-4944-86D0-E051DE5E73DC}"/>
              </a:ext>
            </a:extLst>
          </p:cNvPr>
          <p:cNvSpPr/>
          <p:nvPr/>
        </p:nvSpPr>
        <p:spPr>
          <a:xfrm>
            <a:off x="0" y="6737350"/>
            <a:ext cx="12192000" cy="133350"/>
          </a:xfrm>
          <a:prstGeom prst="rect">
            <a:avLst/>
          </a:prstGeom>
          <a:solidFill>
            <a:srgbClr val="9AD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94334" y="3622830"/>
            <a:ext cx="5104538" cy="2351691"/>
          </a:xfrm>
          <a:prstGeom prst="roundRect">
            <a:avLst>
              <a:gd name="adj" fmla="val 0"/>
            </a:avLst>
          </a:prstGeom>
          <a:solidFill>
            <a:srgbClr val="C9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894334" y="3727020"/>
            <a:ext cx="4992655" cy="2022112"/>
            <a:chOff x="1655584" y="1624490"/>
            <a:chExt cx="10164203" cy="4396787"/>
          </a:xfrm>
        </p:grpSpPr>
        <p:sp>
          <p:nvSpPr>
            <p:cNvPr id="12" name="TextBox 11"/>
            <p:cNvSpPr txBox="1"/>
            <p:nvPr/>
          </p:nvSpPr>
          <p:spPr>
            <a:xfrm>
              <a:off x="1655584" y="1624490"/>
              <a:ext cx="5906156" cy="869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낚시인구</a:t>
              </a:r>
              <a:r>
                <a:rPr lang="ko-KR" altLang="en-US" sz="200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추이</a:t>
              </a:r>
              <a:r>
                <a:rPr lang="en-US" altLang="ko-KR" sz="100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100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단위</a:t>
              </a:r>
              <a:r>
                <a:rPr lang="en-US" altLang="ko-KR" sz="100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100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명</a:t>
              </a:r>
              <a:r>
                <a:rPr lang="en-US" altLang="ko-KR" sz="1000" dirty="0">
                  <a:ln w="127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36311" y="3142790"/>
              <a:ext cx="1586299" cy="669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1021" y="2967315"/>
              <a:ext cx="1648510" cy="669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573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32629" y="2775024"/>
              <a:ext cx="1525011" cy="669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652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87787" y="2073369"/>
              <a:ext cx="1962643" cy="669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767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691399" y="1691509"/>
              <a:ext cx="2128388" cy="113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  <a:r>
                <a:rPr lang="ko-KR" altLang="en-US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</a:t>
              </a:r>
              <a:endPara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추정치</a:t>
              </a:r>
              <a:r>
                <a:rPr lang="en-US" altLang="ko-KR" sz="14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" name="Picture 2" descr="낚시 png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11" y="4159393"/>
              <a:ext cx="980559" cy="980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낚시 png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691" y="3855042"/>
              <a:ext cx="980559" cy="980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낚시 png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796" y="3669113"/>
              <a:ext cx="980559" cy="980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낚시 png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371" y="3049957"/>
              <a:ext cx="980559" cy="980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낚시 png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9892" y="2819124"/>
              <a:ext cx="980559" cy="980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직선 연결선 23"/>
            <p:cNvCxnSpPr>
              <a:cxnSpLocks/>
            </p:cNvCxnSpPr>
            <p:nvPr/>
          </p:nvCxnSpPr>
          <p:spPr>
            <a:xfrm flipH="1">
              <a:off x="2426590" y="5029495"/>
              <a:ext cx="0" cy="31596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4438270" y="5029495"/>
              <a:ext cx="0" cy="31596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413814" y="5029495"/>
              <a:ext cx="0" cy="31596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562313" y="5029495"/>
              <a:ext cx="0" cy="31596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10433730" y="5029496"/>
              <a:ext cx="0" cy="31596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934548" y="5409114"/>
              <a:ext cx="1158498" cy="60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2000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71023" y="5418983"/>
              <a:ext cx="1203932" cy="60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2005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46215" y="5409113"/>
              <a:ext cx="1113738" cy="60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2010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8532" y="5372812"/>
              <a:ext cx="1433347" cy="60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2016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741853" y="5409113"/>
              <a:ext cx="1731735" cy="60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2020</a:t>
              </a:r>
              <a:r>
                <a:rPr lang="ko-KR" altLang="en-US" sz="120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8063908" y="5740957"/>
            <a:ext cx="3062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한국수산회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세종대학교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한국갤럽 조사 등 취합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A87A32-7BF1-45F8-A37A-994B9D9693CF}"/>
              </a:ext>
            </a:extLst>
          </p:cNvPr>
          <p:cNvGrpSpPr/>
          <p:nvPr/>
        </p:nvGrpSpPr>
        <p:grpSpPr>
          <a:xfrm>
            <a:off x="5855217" y="1567134"/>
            <a:ext cx="5413687" cy="1955201"/>
            <a:chOff x="5877904" y="1986108"/>
            <a:chExt cx="3833470" cy="1384492"/>
          </a:xfrm>
        </p:grpSpPr>
        <p:pic>
          <p:nvPicPr>
            <p:cNvPr id="10" name="Picture 6" descr="낚시 인구 통계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393" y="1986108"/>
              <a:ext cx="3584229" cy="1085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5877904" y="3093601"/>
              <a:ext cx="38334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출처</a:t>
              </a:r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세종대 관광산업연구소와 </a:t>
              </a:r>
              <a:r>
                <a:rPr lang="ko-KR" altLang="en-US" sz="1200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컨슈머인사이트</a:t>
              </a:r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소비자동향연구소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27DA82-63D5-4FD8-B7BF-C9FE421F9729}"/>
              </a:ext>
            </a:extLst>
          </p:cNvPr>
          <p:cNvGrpSpPr/>
          <p:nvPr/>
        </p:nvGrpSpPr>
        <p:grpSpPr>
          <a:xfrm>
            <a:off x="1430742" y="1567135"/>
            <a:ext cx="4243816" cy="4415680"/>
            <a:chOff x="1321386" y="1999490"/>
            <a:chExt cx="3584229" cy="3729382"/>
          </a:xfrm>
        </p:grpSpPr>
        <p:pic>
          <p:nvPicPr>
            <p:cNvPr id="8" name="Picture 4" descr="http://www.korea.kr/newsWeb/resources/temp/images/000053/fishing_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386" y="1999490"/>
              <a:ext cx="3584229" cy="3729382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4052496" y="5360623"/>
              <a:ext cx="8531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출처</a:t>
              </a:r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: </a:t>
              </a:r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통계청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064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10">
            <a:extLst>
              <a:ext uri="{FF2B5EF4-FFF2-40B4-BE49-F238E27FC236}">
                <a16:creationId xmlns:a16="http://schemas.microsoft.com/office/drawing/2014/main" id="{E6B0C5FC-1E2E-4AF4-9A80-C0AAEB1D3039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9" name="모서리가 둥근 직사각형 10">
            <a:extLst>
              <a:ext uri="{FF2B5EF4-FFF2-40B4-BE49-F238E27FC236}">
                <a16:creationId xmlns:a16="http://schemas.microsoft.com/office/drawing/2014/main" id="{DD275729-C47B-4E41-939E-A7BA90F03F6B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기획 배경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10DE38B2-7643-4A76-B0DC-7D4769575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89" y="2325956"/>
            <a:ext cx="2084800" cy="20848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8F3A5CB-9D6D-4A55-A6DA-D6FD94C20DCD}"/>
              </a:ext>
            </a:extLst>
          </p:cNvPr>
          <p:cNvSpPr txBox="1"/>
          <p:nvPr/>
        </p:nvSpPr>
        <p:spPr>
          <a:xfrm>
            <a:off x="3576371" y="3967316"/>
            <a:ext cx="764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</a:rPr>
              <a:t>낚시에 대한 정보 획득의 어려움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BA7D48-5EA9-41D2-BB0D-2C32CB87FFA2}"/>
              </a:ext>
            </a:extLst>
          </p:cNvPr>
          <p:cNvSpPr txBox="1"/>
          <p:nvPr/>
        </p:nvSpPr>
        <p:spPr>
          <a:xfrm>
            <a:off x="3971953" y="2765132"/>
            <a:ext cx="6733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</a:rPr>
              <a:t>낚시에 대한 지식 부족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0590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모서리가 둥근 직사각형 10">
            <a:extLst>
              <a:ext uri="{FF2B5EF4-FFF2-40B4-BE49-F238E27FC236}">
                <a16:creationId xmlns:a16="http://schemas.microsoft.com/office/drawing/2014/main" id="{CA93F426-6B9E-49A3-A98C-52822A878F0D}"/>
              </a:ext>
            </a:extLst>
          </p:cNvPr>
          <p:cNvSpPr/>
          <p:nvPr/>
        </p:nvSpPr>
        <p:spPr>
          <a:xfrm>
            <a:off x="293865" y="312718"/>
            <a:ext cx="11574367" cy="2806998"/>
          </a:xfrm>
          <a:prstGeom prst="roundRect">
            <a:avLst>
              <a:gd name="adj" fmla="val 5188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기획 배경 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9662140" y="3198069"/>
            <a:ext cx="2280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응답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6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8 </a:t>
            </a:r>
            <a:r>
              <a:rPr kumimoji="0" lang="en-US" altLang="ko-KR" sz="12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출처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구글 설문조사</a:t>
            </a:r>
          </a:p>
        </p:txBody>
      </p:sp>
      <p:sp>
        <p:nvSpPr>
          <p:cNvPr id="190" name="막힌 원호 189">
            <a:extLst>
              <a:ext uri="{FF2B5EF4-FFF2-40B4-BE49-F238E27FC236}">
                <a16:creationId xmlns:a16="http://schemas.microsoft.com/office/drawing/2014/main" id="{341D7418-A175-465B-A5DA-C94474ECF165}"/>
              </a:ext>
            </a:extLst>
          </p:cNvPr>
          <p:cNvSpPr/>
          <p:nvPr/>
        </p:nvSpPr>
        <p:spPr>
          <a:xfrm rot="20090192">
            <a:off x="1987950" y="1374723"/>
            <a:ext cx="1480960" cy="1204437"/>
          </a:xfrm>
          <a:prstGeom prst="blockArc">
            <a:avLst>
              <a:gd name="adj1" fmla="val 12762860"/>
              <a:gd name="adj2" fmla="val 17904937"/>
              <a:gd name="adj3" fmla="val 26149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92" name="막힌 원호 191">
            <a:extLst>
              <a:ext uri="{FF2B5EF4-FFF2-40B4-BE49-F238E27FC236}">
                <a16:creationId xmlns:a16="http://schemas.microsoft.com/office/drawing/2014/main" id="{ADC9561C-5F52-4CAC-80B7-3FA4946A72D9}"/>
              </a:ext>
            </a:extLst>
          </p:cNvPr>
          <p:cNvSpPr/>
          <p:nvPr/>
        </p:nvSpPr>
        <p:spPr>
          <a:xfrm rot="8220795">
            <a:off x="2008886" y="1334530"/>
            <a:ext cx="1502542" cy="1553882"/>
          </a:xfrm>
          <a:prstGeom prst="blockArc">
            <a:avLst>
              <a:gd name="adj1" fmla="val 7873381"/>
              <a:gd name="adj2" fmla="val 6407"/>
              <a:gd name="adj3" fmla="val 19793"/>
            </a:avLst>
          </a:prstGeom>
          <a:pattFill prst="wdUpDiag">
            <a:fgClr>
              <a:srgbClr val="404042"/>
            </a:fgClr>
            <a:bgClr>
              <a:srgbClr val="9AD7EA"/>
            </a:bgClr>
          </a:patt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93" name="막힌 원호 192">
            <a:extLst>
              <a:ext uri="{FF2B5EF4-FFF2-40B4-BE49-F238E27FC236}">
                <a16:creationId xmlns:a16="http://schemas.microsoft.com/office/drawing/2014/main" id="{341D7418-A175-465B-A5DA-C94474ECF165}"/>
              </a:ext>
            </a:extLst>
          </p:cNvPr>
          <p:cNvSpPr/>
          <p:nvPr/>
        </p:nvSpPr>
        <p:spPr>
          <a:xfrm rot="15697748">
            <a:off x="2007759" y="1341195"/>
            <a:ext cx="1533396" cy="1532800"/>
          </a:xfrm>
          <a:prstGeom prst="blockArc">
            <a:avLst>
              <a:gd name="adj1" fmla="val 14103444"/>
              <a:gd name="adj2" fmla="val 18132835"/>
              <a:gd name="adj3" fmla="val 2096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96" name="사각형: 둥근 모서리 25">
            <a:extLst>
              <a:ext uri="{FF2B5EF4-FFF2-40B4-BE49-F238E27FC236}">
                <a16:creationId xmlns:a16="http://schemas.microsoft.com/office/drawing/2014/main" id="{E0857000-14E1-4031-85A3-546A4BFEC4B9}"/>
              </a:ext>
            </a:extLst>
          </p:cNvPr>
          <p:cNvSpPr/>
          <p:nvPr/>
        </p:nvSpPr>
        <p:spPr>
          <a:xfrm>
            <a:off x="715750" y="2142927"/>
            <a:ext cx="891830" cy="505213"/>
          </a:xfrm>
          <a:prstGeom prst="roundRect">
            <a:avLst/>
          </a:prstGeom>
          <a:solidFill>
            <a:srgbClr val="404042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198" name="연결선: 꺾임 32">
            <a:extLst>
              <a:ext uri="{FF2B5EF4-FFF2-40B4-BE49-F238E27FC236}">
                <a16:creationId xmlns:a16="http://schemas.microsoft.com/office/drawing/2014/main" id="{1C95F042-4346-40F2-B41D-D464F635B1A9}"/>
              </a:ext>
            </a:extLst>
          </p:cNvPr>
          <p:cNvCxnSpPr>
            <a:cxnSpLocks/>
            <a:endCxn id="196" idx="3"/>
          </p:cNvCxnSpPr>
          <p:nvPr/>
        </p:nvCxnSpPr>
        <p:spPr>
          <a:xfrm rot="10800000" flipV="1">
            <a:off x="1607581" y="2142926"/>
            <a:ext cx="590175" cy="252607"/>
          </a:xfrm>
          <a:prstGeom prst="bentConnector3">
            <a:avLst/>
          </a:prstGeom>
          <a:ln w="38100" cap="rnd">
            <a:solidFill>
              <a:schemeClr val="bg1">
                <a:lumMod val="7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DC8443-7D99-4CCB-AC6C-5B40CBBCD572}"/>
              </a:ext>
            </a:extLst>
          </p:cNvPr>
          <p:cNvGrpSpPr/>
          <p:nvPr/>
        </p:nvGrpSpPr>
        <p:grpSpPr>
          <a:xfrm>
            <a:off x="3920621" y="1762892"/>
            <a:ext cx="928982" cy="575493"/>
            <a:chOff x="3920621" y="1762892"/>
            <a:chExt cx="928982" cy="575493"/>
          </a:xfrm>
        </p:grpSpPr>
        <p:sp>
          <p:nvSpPr>
            <p:cNvPr id="191" name="사각형: 둥근 모서리 56">
              <a:extLst>
                <a:ext uri="{FF2B5EF4-FFF2-40B4-BE49-F238E27FC236}">
                  <a16:creationId xmlns:a16="http://schemas.microsoft.com/office/drawing/2014/main" id="{799E1710-FA20-4D4A-8665-17DF8C5A3F93}"/>
                </a:ext>
              </a:extLst>
            </p:cNvPr>
            <p:cNvSpPr/>
            <p:nvPr/>
          </p:nvSpPr>
          <p:spPr>
            <a:xfrm>
              <a:off x="3930725" y="1776776"/>
              <a:ext cx="901288" cy="561609"/>
            </a:xfrm>
            <a:prstGeom prst="roundRect">
              <a:avLst/>
            </a:prstGeom>
            <a:solidFill>
              <a:srgbClr val="404042"/>
            </a:solidFill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33FB435-2021-4EB3-9BF6-B62B5B5AA717}"/>
                </a:ext>
              </a:extLst>
            </p:cNvPr>
            <p:cNvSpPr txBox="1"/>
            <p:nvPr/>
          </p:nvSpPr>
          <p:spPr>
            <a:xfrm>
              <a:off x="3920621" y="1762892"/>
              <a:ext cx="92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>
                  <a:ln>
                    <a:solidFill>
                      <a:srgbClr val="D8D7D9">
                        <a:alpha val="30000"/>
                      </a:srgbClr>
                    </a:solidFill>
                  </a:ln>
                  <a:solidFill>
                    <a:srgbClr val="DCDADB"/>
                  </a:solidFill>
                  <a:latin typeface="a옛날사진관1" panose="02020600000000000000" pitchFamily="18" charset="-127"/>
                  <a:ea typeface="a옛날사진관1" panose="02020600000000000000" pitchFamily="18" charset="-127"/>
                </a:defRPr>
              </a:lvl1pPr>
            </a:lstStyle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초보자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72.4%</a:t>
              </a:r>
              <a:endPara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E566001A-D326-4B0F-BA32-8BC0F805F55F}"/>
              </a:ext>
            </a:extLst>
          </p:cNvPr>
          <p:cNvSpPr txBox="1"/>
          <p:nvPr/>
        </p:nvSpPr>
        <p:spPr>
          <a:xfrm>
            <a:off x="766979" y="2104042"/>
            <a:ext cx="78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rgbClr val="D8D7D9">
                      <a:alpha val="30000"/>
                    </a:srgbClr>
                  </a:solidFill>
                </a:ln>
                <a:solidFill>
                  <a:srgbClr val="DCDAD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고수</a:t>
            </a:r>
            <a:endParaRPr lang="en-US" altLang="ko-KR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13.3%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202" name="연결선: 꺾임 53">
            <a:extLst>
              <a:ext uri="{FF2B5EF4-FFF2-40B4-BE49-F238E27FC236}">
                <a16:creationId xmlns:a16="http://schemas.microsoft.com/office/drawing/2014/main" id="{CCF8511D-9B4D-4911-B4A6-2780B2D80489}"/>
              </a:ext>
            </a:extLst>
          </p:cNvPr>
          <p:cNvCxnSpPr>
            <a:cxnSpLocks/>
          </p:cNvCxnSpPr>
          <p:nvPr/>
        </p:nvCxnSpPr>
        <p:spPr>
          <a:xfrm flipV="1">
            <a:off x="3433538" y="2025908"/>
            <a:ext cx="480700" cy="280368"/>
          </a:xfrm>
          <a:prstGeom prst="bentConnector3">
            <a:avLst/>
          </a:prstGeom>
          <a:ln w="38100" cap="rnd">
            <a:solidFill>
              <a:schemeClr val="bg1">
                <a:lumMod val="7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연결선: 꺾임 32">
            <a:extLst>
              <a:ext uri="{FF2B5EF4-FFF2-40B4-BE49-F238E27FC236}">
                <a16:creationId xmlns:a16="http://schemas.microsoft.com/office/drawing/2014/main" id="{1C95F042-4346-40F2-B41D-D464F635B1A9}"/>
              </a:ext>
            </a:extLst>
          </p:cNvPr>
          <p:cNvCxnSpPr>
            <a:cxnSpLocks/>
          </p:cNvCxnSpPr>
          <p:nvPr/>
        </p:nvCxnSpPr>
        <p:spPr>
          <a:xfrm flipV="1">
            <a:off x="2627810" y="1083052"/>
            <a:ext cx="711274" cy="304763"/>
          </a:xfrm>
          <a:prstGeom prst="bentConnector3">
            <a:avLst/>
          </a:prstGeom>
          <a:ln w="38100" cap="rnd">
            <a:solidFill>
              <a:schemeClr val="bg1">
                <a:lumMod val="7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사각형: 둥근 모서리 25">
            <a:extLst>
              <a:ext uri="{FF2B5EF4-FFF2-40B4-BE49-F238E27FC236}">
                <a16:creationId xmlns:a16="http://schemas.microsoft.com/office/drawing/2014/main" id="{E0857000-14E1-4031-85A3-546A4BFEC4B9}"/>
              </a:ext>
            </a:extLst>
          </p:cNvPr>
          <p:cNvSpPr/>
          <p:nvPr/>
        </p:nvSpPr>
        <p:spPr>
          <a:xfrm>
            <a:off x="3431823" y="875264"/>
            <a:ext cx="875768" cy="491054"/>
          </a:xfrm>
          <a:prstGeom prst="roundRect">
            <a:avLst/>
          </a:prstGeom>
          <a:solidFill>
            <a:srgbClr val="404042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566001A-D326-4B0F-BA32-8BC0F805F55F}"/>
              </a:ext>
            </a:extLst>
          </p:cNvPr>
          <p:cNvSpPr txBox="1"/>
          <p:nvPr/>
        </p:nvSpPr>
        <p:spPr>
          <a:xfrm>
            <a:off x="3447445" y="845218"/>
            <a:ext cx="7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rgbClr val="D8D7D9">
                      <a:alpha val="30000"/>
                    </a:srgbClr>
                  </a:solidFill>
                </a:ln>
                <a:solidFill>
                  <a:srgbClr val="DCDADB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중수</a:t>
            </a:r>
            <a:endParaRPr lang="en-US" altLang="ko-KR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13.6%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261049" y="433970"/>
            <a:ext cx="310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낚시 실력은 어느 정도 인가요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255495" y="1635440"/>
            <a:ext cx="1011477" cy="9918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aphicFrame>
        <p:nvGraphicFramePr>
          <p:cNvPr id="154" name="차트 153">
            <a:extLst>
              <a:ext uri="{FF2B5EF4-FFF2-40B4-BE49-F238E27FC236}">
                <a16:creationId xmlns:a16="http://schemas.microsoft.com/office/drawing/2014/main" id="{CEE1225C-4CBE-4312-A07D-F02D56241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9047522"/>
              </p:ext>
            </p:extLst>
          </p:nvPr>
        </p:nvGraphicFramePr>
        <p:xfrm>
          <a:off x="712693" y="3119717"/>
          <a:ext cx="10811435" cy="3872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6" name="이등변 삼각형 9">
            <a:extLst>
              <a:ext uri="{FF2B5EF4-FFF2-40B4-BE49-F238E27FC236}">
                <a16:creationId xmlns:a16="http://schemas.microsoft.com/office/drawing/2014/main" id="{21003A24-1326-4E59-8769-C62F60C6C0C2}"/>
              </a:ext>
            </a:extLst>
          </p:cNvPr>
          <p:cNvSpPr/>
          <p:nvPr/>
        </p:nvSpPr>
        <p:spPr>
          <a:xfrm>
            <a:off x="152400" y="3608687"/>
            <a:ext cx="4324497" cy="3229343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7" name="이등변 삼각형 9">
            <a:extLst>
              <a:ext uri="{FF2B5EF4-FFF2-40B4-BE49-F238E27FC236}">
                <a16:creationId xmlns:a16="http://schemas.microsoft.com/office/drawing/2014/main" id="{BDC6EE69-88A8-4EB0-A6E8-9802CC8A825C}"/>
              </a:ext>
            </a:extLst>
          </p:cNvPr>
          <p:cNvSpPr/>
          <p:nvPr/>
        </p:nvSpPr>
        <p:spPr>
          <a:xfrm>
            <a:off x="1960469" y="4709569"/>
            <a:ext cx="4324497" cy="2128461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8" name="이등변 삼각형 9">
            <a:extLst>
              <a:ext uri="{FF2B5EF4-FFF2-40B4-BE49-F238E27FC236}">
                <a16:creationId xmlns:a16="http://schemas.microsoft.com/office/drawing/2014/main" id="{4C518F1B-68FF-4307-90B8-50934322344D}"/>
              </a:ext>
            </a:extLst>
          </p:cNvPr>
          <p:cNvSpPr/>
          <p:nvPr/>
        </p:nvSpPr>
        <p:spPr>
          <a:xfrm>
            <a:off x="3730438" y="4724755"/>
            <a:ext cx="4324497" cy="2113275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9" name="이등변 삼각형 9">
            <a:extLst>
              <a:ext uri="{FF2B5EF4-FFF2-40B4-BE49-F238E27FC236}">
                <a16:creationId xmlns:a16="http://schemas.microsoft.com/office/drawing/2014/main" id="{4F58923A-791F-4CB1-9AE6-6B321F0A1630}"/>
              </a:ext>
            </a:extLst>
          </p:cNvPr>
          <p:cNvSpPr/>
          <p:nvPr/>
        </p:nvSpPr>
        <p:spPr>
          <a:xfrm>
            <a:off x="5509932" y="5114925"/>
            <a:ext cx="4324497" cy="1723105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1" name="이등변 삼각형 9">
            <a:extLst>
              <a:ext uri="{FF2B5EF4-FFF2-40B4-BE49-F238E27FC236}">
                <a16:creationId xmlns:a16="http://schemas.microsoft.com/office/drawing/2014/main" id="{B27D32B4-5046-48E5-9A50-A4E9C727BF11}"/>
              </a:ext>
            </a:extLst>
          </p:cNvPr>
          <p:cNvSpPr/>
          <p:nvPr/>
        </p:nvSpPr>
        <p:spPr>
          <a:xfrm>
            <a:off x="7717762" y="6088729"/>
            <a:ext cx="4324497" cy="749300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7F9798D3-5C8A-489F-9331-CC1C5C212C3C}"/>
              </a:ext>
            </a:extLst>
          </p:cNvPr>
          <p:cNvGrpSpPr/>
          <p:nvPr/>
        </p:nvGrpSpPr>
        <p:grpSpPr>
          <a:xfrm>
            <a:off x="6386625" y="421293"/>
            <a:ext cx="4537683" cy="2419522"/>
            <a:chOff x="-1381698" y="1850861"/>
            <a:chExt cx="6981049" cy="3593599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309D394D-F20F-412F-AC1B-6EB63F80C1C8}"/>
                </a:ext>
              </a:extLst>
            </p:cNvPr>
            <p:cNvGrpSpPr/>
            <p:nvPr/>
          </p:nvGrpSpPr>
          <p:grpSpPr>
            <a:xfrm>
              <a:off x="-1381698" y="1850861"/>
              <a:ext cx="6981049" cy="3593599"/>
              <a:chOff x="-1395843" y="1255265"/>
              <a:chExt cx="6981049" cy="3593599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A08FBA7-D4C8-42FB-8A4C-BF241A93D62A}"/>
                  </a:ext>
                </a:extLst>
              </p:cNvPr>
              <p:cNvGrpSpPr/>
              <p:nvPr/>
            </p:nvGrpSpPr>
            <p:grpSpPr>
              <a:xfrm>
                <a:off x="-1395843" y="1776604"/>
                <a:ext cx="6981049" cy="3072260"/>
                <a:chOff x="-2043754" y="1555713"/>
                <a:chExt cx="9386786" cy="4018595"/>
              </a:xfrm>
            </p:grpSpPr>
            <p:sp>
              <p:nvSpPr>
                <p:cNvPr id="168" name="막힌 원호 167">
                  <a:extLst>
                    <a:ext uri="{FF2B5EF4-FFF2-40B4-BE49-F238E27FC236}">
                      <a16:creationId xmlns:a16="http://schemas.microsoft.com/office/drawing/2014/main" id="{0391C7DF-CF70-46F0-9941-DCBDC0DE8597}"/>
                    </a:ext>
                  </a:extLst>
                </p:cNvPr>
                <p:cNvSpPr/>
                <p:nvPr/>
              </p:nvSpPr>
              <p:spPr>
                <a:xfrm rot="20090192">
                  <a:off x="1802666" y="2692793"/>
                  <a:ext cx="2939962" cy="2382818"/>
                </a:xfrm>
                <a:prstGeom prst="blockArc">
                  <a:avLst>
                    <a:gd name="adj1" fmla="val 16221551"/>
                    <a:gd name="adj2" fmla="val 18071222"/>
                    <a:gd name="adj3" fmla="val 26377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69" name="사각형: 둥근 모서리 56">
                  <a:extLst>
                    <a:ext uri="{FF2B5EF4-FFF2-40B4-BE49-F238E27FC236}">
                      <a16:creationId xmlns:a16="http://schemas.microsoft.com/office/drawing/2014/main" id="{F41D8E2F-6B0E-42C1-BB6F-0C4850866D77}"/>
                    </a:ext>
                  </a:extLst>
                </p:cNvPr>
                <p:cNvSpPr/>
                <p:nvPr/>
              </p:nvSpPr>
              <p:spPr>
                <a:xfrm>
                  <a:off x="5530492" y="3524956"/>
                  <a:ext cx="1695420" cy="1166066"/>
                </a:xfrm>
                <a:prstGeom prst="roundRect">
                  <a:avLst/>
                </a:prstGeom>
                <a:solidFill>
                  <a:srgbClr val="404042"/>
                </a:solidFill>
                <a:ln w="254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70" name="막힌 원호 169">
                  <a:extLst>
                    <a:ext uri="{FF2B5EF4-FFF2-40B4-BE49-F238E27FC236}">
                      <a16:creationId xmlns:a16="http://schemas.microsoft.com/office/drawing/2014/main" id="{40DDF4AD-AA64-4B31-B878-F5AF8C8CEBE6}"/>
                    </a:ext>
                  </a:extLst>
                </p:cNvPr>
                <p:cNvSpPr/>
                <p:nvPr/>
              </p:nvSpPr>
              <p:spPr>
                <a:xfrm rot="8220795">
                  <a:off x="1873488" y="2626111"/>
                  <a:ext cx="2962441" cy="2902859"/>
                </a:xfrm>
                <a:prstGeom prst="blockArc">
                  <a:avLst>
                    <a:gd name="adj1" fmla="val 7911046"/>
                    <a:gd name="adj2" fmla="val 16223719"/>
                    <a:gd name="adj3" fmla="val 20669"/>
                  </a:avLst>
                </a:prstGeom>
                <a:pattFill prst="wdUpDiag">
                  <a:fgClr>
                    <a:srgbClr val="404042"/>
                  </a:fgClr>
                  <a:bgClr>
                    <a:srgbClr val="9AD7EA"/>
                  </a:bgClr>
                </a:patt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71" name="막힌 원호 170">
                  <a:extLst>
                    <a:ext uri="{FF2B5EF4-FFF2-40B4-BE49-F238E27FC236}">
                      <a16:creationId xmlns:a16="http://schemas.microsoft.com/office/drawing/2014/main" id="{457002F6-9B94-4AA1-B594-88DBC62FD531}"/>
                    </a:ext>
                  </a:extLst>
                </p:cNvPr>
                <p:cNvSpPr/>
                <p:nvPr/>
              </p:nvSpPr>
              <p:spPr>
                <a:xfrm rot="15697748">
                  <a:off x="1914391" y="2672170"/>
                  <a:ext cx="2901416" cy="2902859"/>
                </a:xfrm>
                <a:prstGeom prst="blockArc">
                  <a:avLst>
                    <a:gd name="adj1" fmla="val 16346751"/>
                    <a:gd name="adj2" fmla="val 20681980"/>
                    <a:gd name="adj3" fmla="val 22371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72" name="막힌 원호 171">
                  <a:extLst>
                    <a:ext uri="{FF2B5EF4-FFF2-40B4-BE49-F238E27FC236}">
                      <a16:creationId xmlns:a16="http://schemas.microsoft.com/office/drawing/2014/main" id="{F3704CEC-6455-4B58-BCAD-B2CC49DC8454}"/>
                    </a:ext>
                  </a:extLst>
                </p:cNvPr>
                <p:cNvSpPr/>
                <p:nvPr/>
              </p:nvSpPr>
              <p:spPr>
                <a:xfrm rot="12810265">
                  <a:off x="1964977" y="2718008"/>
                  <a:ext cx="2861424" cy="2824032"/>
                </a:xfrm>
                <a:prstGeom prst="blockArc">
                  <a:avLst>
                    <a:gd name="adj1" fmla="val 11459213"/>
                    <a:gd name="adj2" fmla="val 19604665"/>
                    <a:gd name="adj3" fmla="val 21821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73" name="사각형: 둥근 모서리 24">
                  <a:extLst>
                    <a:ext uri="{FF2B5EF4-FFF2-40B4-BE49-F238E27FC236}">
                      <a16:creationId xmlns:a16="http://schemas.microsoft.com/office/drawing/2014/main" id="{367F2741-B6F4-4E6A-A1CD-762035618C0A}"/>
                    </a:ext>
                  </a:extLst>
                </p:cNvPr>
                <p:cNvSpPr/>
                <p:nvPr/>
              </p:nvSpPr>
              <p:spPr>
                <a:xfrm>
                  <a:off x="-1517887" y="4297353"/>
                  <a:ext cx="1690983" cy="1144216"/>
                </a:xfrm>
                <a:prstGeom prst="roundRect">
                  <a:avLst/>
                </a:prstGeom>
                <a:solidFill>
                  <a:srgbClr val="404042"/>
                </a:solidFill>
                <a:ln w="254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74" name="사각형: 둥근 모서리 25">
                  <a:extLst>
                    <a:ext uri="{FF2B5EF4-FFF2-40B4-BE49-F238E27FC236}">
                      <a16:creationId xmlns:a16="http://schemas.microsoft.com/office/drawing/2014/main" id="{FE6A8320-A159-461F-A5C2-DDA3B043F542}"/>
                    </a:ext>
                  </a:extLst>
                </p:cNvPr>
                <p:cNvSpPr/>
                <p:nvPr/>
              </p:nvSpPr>
              <p:spPr>
                <a:xfrm>
                  <a:off x="5665404" y="1698181"/>
                  <a:ext cx="1677628" cy="1011554"/>
                </a:xfrm>
                <a:prstGeom prst="roundRect">
                  <a:avLst/>
                </a:prstGeom>
                <a:solidFill>
                  <a:srgbClr val="404042"/>
                </a:solidFill>
                <a:ln w="254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cxnSp>
              <p:nvCxnSpPr>
                <p:cNvPr id="175" name="연결선: 꺾임 30">
                  <a:extLst>
                    <a:ext uri="{FF2B5EF4-FFF2-40B4-BE49-F238E27FC236}">
                      <a16:creationId xmlns:a16="http://schemas.microsoft.com/office/drawing/2014/main" id="{A4F44C43-B953-48C9-A090-7B2562E15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49043" y="4245709"/>
                  <a:ext cx="1933995" cy="573247"/>
                </a:xfrm>
                <a:prstGeom prst="bentConnector3">
                  <a:avLst>
                    <a:gd name="adj1" fmla="val 50000"/>
                  </a:avLst>
                </a:prstGeom>
                <a:ln w="38100" cap="rnd">
                  <a:solidFill>
                    <a:schemeClr val="bg1">
                      <a:lumMod val="75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연결선: 꺾임 32">
                  <a:extLst>
                    <a:ext uri="{FF2B5EF4-FFF2-40B4-BE49-F238E27FC236}">
                      <a16:creationId xmlns:a16="http://schemas.microsoft.com/office/drawing/2014/main" id="{D970466C-B43B-4E0A-929E-4386E4625A6B}"/>
                    </a:ext>
                  </a:extLst>
                </p:cNvPr>
                <p:cNvCxnSpPr>
                  <a:cxnSpLocks/>
                  <a:endCxn id="174" idx="1"/>
                </p:cNvCxnSpPr>
                <p:nvPr/>
              </p:nvCxnSpPr>
              <p:spPr>
                <a:xfrm flipV="1">
                  <a:off x="3097271" y="2203957"/>
                  <a:ext cx="2568133" cy="599819"/>
                </a:xfrm>
                <a:prstGeom prst="bentConnector3">
                  <a:avLst>
                    <a:gd name="adj1" fmla="val 50000"/>
                  </a:avLst>
                </a:prstGeom>
                <a:ln w="38100" cap="rnd">
                  <a:solidFill>
                    <a:schemeClr val="bg1">
                      <a:lumMod val="75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C7684F3C-7FCF-4D54-B9C1-87FAE3D52558}"/>
                    </a:ext>
                  </a:extLst>
                </p:cNvPr>
                <p:cNvSpPr txBox="1"/>
                <p:nvPr/>
              </p:nvSpPr>
              <p:spPr>
                <a:xfrm>
                  <a:off x="5511486" y="3499043"/>
                  <a:ext cx="1747514" cy="10164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1600">
                      <a:ln>
                        <a:solidFill>
                          <a:srgbClr val="D8D7D9">
                            <a:alpha val="30000"/>
                          </a:srgbClr>
                        </a:solidFill>
                      </a:ln>
                      <a:solidFill>
                        <a:srgbClr val="DCDADB"/>
                      </a:solidFill>
                      <a:latin typeface="a옛날사진관1" panose="02020600000000000000" pitchFamily="18" charset="-127"/>
                      <a:ea typeface="a옛날사진관1" panose="02020600000000000000" pitchFamily="18" charset="-127"/>
                    </a:defRPr>
                  </a:lvl1pPr>
                </a:lstStyle>
                <a:p>
                  <a:pPr algn="ctr"/>
                  <a:r>
                    <a:rPr lang="en-US" altLang="ko-KR" sz="14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20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대</a:t>
                  </a:r>
                  <a:endParaRPr lang="en-US" altLang="ko-KR" sz="1400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  <a:p>
                  <a:pPr algn="ctr"/>
                  <a:r>
                    <a:rPr lang="en-US" altLang="ko-KR" sz="14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35.2%</a:t>
                  </a:r>
                  <a:endParaRPr lang="ko-KR" altLang="en-US" sz="1400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6A1ADDF-AF04-412A-A16E-5D050160BE99}"/>
                    </a:ext>
                  </a:extLst>
                </p:cNvPr>
                <p:cNvSpPr txBox="1"/>
                <p:nvPr/>
              </p:nvSpPr>
              <p:spPr>
                <a:xfrm>
                  <a:off x="5693854" y="1729591"/>
                  <a:ext cx="1468626" cy="1315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>
                      <a:ln>
                        <a:solidFill>
                          <a:srgbClr val="D8D7D9">
                            <a:alpha val="30000"/>
                          </a:srgbClr>
                        </a:solidFill>
                      </a:ln>
                      <a:solidFill>
                        <a:srgbClr val="DCDADB"/>
                      </a:solidFill>
                      <a:latin typeface="a옛날사진관2" panose="02020600000000000000" pitchFamily="18" charset="-127"/>
                      <a:ea typeface="a옛날사진관2" panose="02020600000000000000" pitchFamily="18" charset="-127"/>
                    </a:defRPr>
                  </a:lvl1pPr>
                </a:lstStyle>
                <a:p>
                  <a:pPr algn="ctr"/>
                  <a:r>
                    <a:rPr lang="en-US" altLang="ko-KR" sz="14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10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대</a:t>
                  </a:r>
                  <a:endParaRPr lang="en-US" altLang="ko-KR" sz="1400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2.1%</a:t>
                  </a:r>
                </a:p>
                <a:p>
                  <a:pPr algn="ctr"/>
                  <a:endParaRPr lang="ko-KR" altLang="en-US" sz="1200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F1227E8F-C2D6-4314-8CA9-1530464569F9}"/>
                    </a:ext>
                  </a:extLst>
                </p:cNvPr>
                <p:cNvSpPr txBox="1"/>
                <p:nvPr/>
              </p:nvSpPr>
              <p:spPr>
                <a:xfrm>
                  <a:off x="-1517887" y="4368153"/>
                  <a:ext cx="1672890" cy="956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>
                      <a:ln>
                        <a:solidFill>
                          <a:srgbClr val="D8D7D9">
                            <a:alpha val="30000"/>
                          </a:srgbClr>
                        </a:solidFill>
                      </a:ln>
                      <a:solidFill>
                        <a:srgbClr val="DCDADB"/>
                      </a:solidFill>
                      <a:latin typeface="a옛날사진관2" panose="02020600000000000000" pitchFamily="18" charset="-127"/>
                      <a:ea typeface="a옛날사진관2" panose="02020600000000000000" pitchFamily="18" charset="-127"/>
                    </a:defRPr>
                  </a:lvl1pPr>
                </a:lstStyle>
                <a:p>
                  <a:pPr algn="ctr"/>
                  <a:r>
                    <a:rPr lang="en-US" altLang="ko-KR" sz="14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30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대</a:t>
                  </a:r>
                  <a:endParaRPr lang="en-US" altLang="ko-KR" sz="1400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34.1%</a:t>
                  </a:r>
                  <a:endParaRPr lang="ko-KR" altLang="en-US" sz="1200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cxnSp>
              <p:nvCxnSpPr>
                <p:cNvPr id="180" name="연결선: 꺾임 53">
                  <a:extLst>
                    <a:ext uri="{FF2B5EF4-FFF2-40B4-BE49-F238E27FC236}">
                      <a16:creationId xmlns:a16="http://schemas.microsoft.com/office/drawing/2014/main" id="{1C23A3D5-D1E9-4950-940B-6DFA26061D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95230" y="3989886"/>
                  <a:ext cx="904248" cy="523220"/>
                </a:xfrm>
                <a:prstGeom prst="bentConnector3">
                  <a:avLst/>
                </a:prstGeom>
                <a:ln w="38100" cap="rnd">
                  <a:solidFill>
                    <a:schemeClr val="bg1">
                      <a:lumMod val="75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연결선: 꺾임 32">
                  <a:extLst>
                    <a:ext uri="{FF2B5EF4-FFF2-40B4-BE49-F238E27FC236}">
                      <a16:creationId xmlns:a16="http://schemas.microsoft.com/office/drawing/2014/main" id="{7EB8115C-697A-4FAD-AD94-E584956B5F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65020" y="2256658"/>
                  <a:ext cx="2307285" cy="1128497"/>
                </a:xfrm>
                <a:prstGeom prst="bentConnector3">
                  <a:avLst>
                    <a:gd name="adj1" fmla="val 50000"/>
                  </a:avLst>
                </a:prstGeom>
                <a:ln w="38100" cap="rnd">
                  <a:solidFill>
                    <a:schemeClr val="bg1">
                      <a:lumMod val="75000"/>
                    </a:schemeClr>
                  </a:solidFill>
                  <a:prstDash val="sysDot"/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사각형: 둥근 모서리 25">
                  <a:extLst>
                    <a:ext uri="{FF2B5EF4-FFF2-40B4-BE49-F238E27FC236}">
                      <a16:creationId xmlns:a16="http://schemas.microsoft.com/office/drawing/2014/main" id="{6C9A4444-41AA-4294-ACFB-4B4A4F22F589}"/>
                    </a:ext>
                  </a:extLst>
                </p:cNvPr>
                <p:cNvSpPr/>
                <p:nvPr/>
              </p:nvSpPr>
              <p:spPr>
                <a:xfrm>
                  <a:off x="-1983826" y="1555713"/>
                  <a:ext cx="2381216" cy="1128501"/>
                </a:xfrm>
                <a:prstGeom prst="roundRect">
                  <a:avLst/>
                </a:prstGeom>
                <a:solidFill>
                  <a:srgbClr val="404042"/>
                </a:solidFill>
                <a:ln w="254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5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A394FD77-3E0D-472C-AF6A-1E0AD99AE8A2}"/>
                    </a:ext>
                  </a:extLst>
                </p:cNvPr>
                <p:cNvSpPr txBox="1"/>
                <p:nvPr/>
              </p:nvSpPr>
              <p:spPr>
                <a:xfrm>
                  <a:off x="-2043754" y="1670459"/>
                  <a:ext cx="2350617" cy="956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>
                      <a:ln>
                        <a:solidFill>
                          <a:srgbClr val="D8D7D9">
                            <a:alpha val="30000"/>
                          </a:srgbClr>
                        </a:solidFill>
                      </a:ln>
                      <a:solidFill>
                        <a:srgbClr val="DCDADB"/>
                      </a:solidFill>
                      <a:latin typeface="a옛날사진관2" panose="02020600000000000000" pitchFamily="18" charset="-127"/>
                      <a:ea typeface="a옛날사진관2" panose="02020600000000000000" pitchFamily="18" charset="-127"/>
                    </a:defRPr>
                  </a:lvl1pPr>
                </a:lstStyle>
                <a:p>
                  <a:pPr algn="ctr"/>
                  <a:r>
                    <a:rPr lang="en-US" altLang="ko-KR" sz="14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40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대이상</a:t>
                  </a:r>
                  <a:endParaRPr lang="en-US" altLang="ko-KR" sz="1400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조선일보명조" panose="02030304000000000000" pitchFamily="18" charset="-127"/>
                    </a:rPr>
                    <a:t>28.6%</a:t>
                  </a:r>
                  <a:endParaRPr lang="ko-KR" altLang="en-US" sz="1200" dirty="0">
                    <a:solidFill>
                      <a:schemeClr val="bg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B188116-CEEC-496F-AC6C-5D5673B03014}"/>
                  </a:ext>
                </a:extLst>
              </p:cNvPr>
              <p:cNvSpPr txBox="1"/>
              <p:nvPr/>
            </p:nvSpPr>
            <p:spPr>
              <a:xfrm>
                <a:off x="1224140" y="1255265"/>
                <a:ext cx="2724537" cy="411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당신의 연령대는</a:t>
                </a:r>
                <a:r>
                  <a:rPr kumimoji="0" lang="en-US" altLang="ko-KR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?</a:t>
                </a:r>
                <a:endPara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C89DA25-CCE1-4261-807C-277D3FE7F917}"/>
                </a:ext>
              </a:extLst>
            </p:cNvPr>
            <p:cNvSpPr/>
            <p:nvPr/>
          </p:nvSpPr>
          <p:spPr>
            <a:xfrm>
              <a:off x="1977167" y="3664646"/>
              <a:ext cx="1326433" cy="13264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6554F5F8-3D45-403F-9D0B-A6DF942A27AB}"/>
              </a:ext>
            </a:extLst>
          </p:cNvPr>
          <p:cNvSpPr txBox="1"/>
          <p:nvPr/>
        </p:nvSpPr>
        <p:spPr>
          <a:xfrm>
            <a:off x="1463352" y="4709569"/>
            <a:ext cx="1584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rgbClr val="D8D7D9">
                      <a:alpha val="30000"/>
                    </a:srgbClr>
                  </a:solidFill>
                </a:ln>
                <a:solidFill>
                  <a:srgbClr val="DCDADB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defRPr>
            </a:lvl1pPr>
          </a:lstStyle>
          <a:p>
            <a:pPr lvl="0" algn="ctr">
              <a:defRPr/>
            </a:pPr>
            <a:r>
              <a:rPr lang="ko-KR" altLang="en-US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낚시 정보 부족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87DDDFE-6539-40B8-9D5D-0396C294C484}"/>
              </a:ext>
            </a:extLst>
          </p:cNvPr>
          <p:cNvSpPr txBox="1"/>
          <p:nvPr/>
        </p:nvSpPr>
        <p:spPr>
          <a:xfrm>
            <a:off x="3395714" y="5451966"/>
            <a:ext cx="1419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rgbClr val="D8D7D9">
                      <a:alpha val="30000"/>
                    </a:srgbClr>
                  </a:solidFill>
                </a:ln>
                <a:solidFill>
                  <a:srgbClr val="DCDADB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defRPr>
            </a:lvl1pPr>
          </a:lstStyle>
          <a:p>
            <a:pPr lvl="0" algn="ctr">
              <a:defRPr/>
            </a:pPr>
            <a:r>
              <a:rPr lang="ko-KR" altLang="en-US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선박 대여료 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414252F-69DD-4BB1-BABC-52EB5855EBD0}"/>
              </a:ext>
            </a:extLst>
          </p:cNvPr>
          <p:cNvSpPr txBox="1"/>
          <p:nvPr/>
        </p:nvSpPr>
        <p:spPr>
          <a:xfrm>
            <a:off x="5205198" y="5426346"/>
            <a:ext cx="1346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rgbClr val="D8D7D9">
                      <a:alpha val="30000"/>
                    </a:srgbClr>
                  </a:solidFill>
                </a:ln>
                <a:solidFill>
                  <a:srgbClr val="DCDADB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defRPr>
            </a:lvl1pPr>
          </a:lstStyle>
          <a:p>
            <a:pPr lvl="0" algn="ctr">
              <a:defRPr/>
            </a:pPr>
            <a:r>
              <a:rPr lang="ko-KR" altLang="en-US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낚시 용품의 </a:t>
            </a:r>
            <a:r>
              <a:rPr lang="en-US" altLang="ko-KR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ko-KR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</a:br>
            <a:r>
              <a:rPr lang="ko-KR" altLang="en-US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비용 정보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899829D-8C9E-45A8-B9BD-5FB6CD809635}"/>
              </a:ext>
            </a:extLst>
          </p:cNvPr>
          <p:cNvSpPr txBox="1"/>
          <p:nvPr/>
        </p:nvSpPr>
        <p:spPr>
          <a:xfrm>
            <a:off x="6864907" y="5724985"/>
            <a:ext cx="1704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rgbClr val="D8D7D9">
                      <a:alpha val="30000"/>
                    </a:srgbClr>
                  </a:solidFill>
                </a:ln>
                <a:solidFill>
                  <a:srgbClr val="DCDADB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defRPr>
            </a:lvl1pPr>
          </a:lstStyle>
          <a:p>
            <a:pPr lvl="0" algn="ctr">
              <a:defRPr/>
            </a:pPr>
            <a:r>
              <a:rPr lang="ko-KR" altLang="en-US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낚시관련 정보 부족 </a:t>
            </a:r>
            <a:r>
              <a:rPr lang="en-US" altLang="ko-KR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날씨</a:t>
            </a:r>
            <a:r>
              <a:rPr lang="en-US" altLang="ko-KR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물때</a:t>
            </a:r>
            <a:r>
              <a:rPr lang="en-US" altLang="ko-KR" i="1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800" i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F8DAE30-6CEE-4062-A8B5-473352FF615C}"/>
              </a:ext>
            </a:extLst>
          </p:cNvPr>
          <p:cNvSpPr txBox="1"/>
          <p:nvPr/>
        </p:nvSpPr>
        <p:spPr>
          <a:xfrm>
            <a:off x="9204510" y="6192528"/>
            <a:ext cx="1512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rgbClr val="D8D7D9">
                      <a:alpha val="30000"/>
                    </a:srgbClr>
                  </a:solidFill>
                </a:ln>
                <a:solidFill>
                  <a:srgbClr val="DCDADB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defRPr>
            </a:lvl1pPr>
          </a:lstStyle>
          <a:p>
            <a:pPr lvl="0">
              <a:defRPr/>
            </a:pPr>
            <a:r>
              <a:rPr lang="ko-KR" altLang="en-US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월척을 자랑 할 장소 없음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B99ED4C-0263-4D6F-B604-BFF50A555D51}"/>
              </a:ext>
            </a:extLst>
          </p:cNvPr>
          <p:cNvSpPr txBox="1"/>
          <p:nvPr/>
        </p:nvSpPr>
        <p:spPr>
          <a:xfrm>
            <a:off x="2627810" y="3382766"/>
            <a:ext cx="6700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낚시에서 가장 불편한 점은 무엇인가요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095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모서리가 둥근 직사각형 10">
            <a:extLst>
              <a:ext uri="{FF2B5EF4-FFF2-40B4-BE49-F238E27FC236}">
                <a16:creationId xmlns:a16="http://schemas.microsoft.com/office/drawing/2014/main" id="{E6B0C5FC-1E2E-4AF4-9A80-C0AAEB1D3039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9" name="모서리가 둥근 직사각형 10">
            <a:extLst>
              <a:ext uri="{FF2B5EF4-FFF2-40B4-BE49-F238E27FC236}">
                <a16:creationId xmlns:a16="http://schemas.microsoft.com/office/drawing/2014/main" id="{DD275729-C47B-4E41-939E-A7BA90F03F6B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벤치마킹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D5C57C8C-299A-4855-950D-4F390762B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267865"/>
              </p:ext>
            </p:extLst>
          </p:nvPr>
        </p:nvGraphicFramePr>
        <p:xfrm>
          <a:off x="1350334" y="1585053"/>
          <a:ext cx="9537404" cy="4431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732">
                  <a:extLst>
                    <a:ext uri="{9D8B030D-6E8A-4147-A177-3AD203B41FA5}">
                      <a16:colId xmlns:a16="http://schemas.microsoft.com/office/drawing/2014/main" val="2759151143"/>
                    </a:ext>
                  </a:extLst>
                </a:gridCol>
                <a:gridCol w="1741022">
                  <a:extLst>
                    <a:ext uri="{9D8B030D-6E8A-4147-A177-3AD203B41FA5}">
                      <a16:colId xmlns:a16="http://schemas.microsoft.com/office/drawing/2014/main" val="3348499806"/>
                    </a:ext>
                  </a:extLst>
                </a:gridCol>
                <a:gridCol w="1783487">
                  <a:extLst>
                    <a:ext uri="{9D8B030D-6E8A-4147-A177-3AD203B41FA5}">
                      <a16:colId xmlns:a16="http://schemas.microsoft.com/office/drawing/2014/main" val="781631728"/>
                    </a:ext>
                  </a:extLst>
                </a:gridCol>
                <a:gridCol w="1793676">
                  <a:extLst>
                    <a:ext uri="{9D8B030D-6E8A-4147-A177-3AD203B41FA5}">
                      <a16:colId xmlns:a16="http://schemas.microsoft.com/office/drawing/2014/main" val="715537450"/>
                    </a:ext>
                  </a:extLst>
                </a:gridCol>
                <a:gridCol w="1783487">
                  <a:extLst>
                    <a:ext uri="{9D8B030D-6E8A-4147-A177-3AD203B41FA5}">
                      <a16:colId xmlns:a16="http://schemas.microsoft.com/office/drawing/2014/main" val="568837355"/>
                    </a:ext>
                  </a:extLst>
                </a:gridCol>
              </a:tblGrid>
              <a:tr h="110578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Yu Gothic UI Light" panose="020B0300000000000000" pitchFamily="34" charset="-128"/>
                        <a:ea typeface="배달의민족 도현" panose="020B0600000101010101" pitchFamily="50" charset="-127"/>
                      </a:endParaRPr>
                    </a:p>
                  </a:txBody>
                  <a:tcPr marL="101884" marR="101884" marT="50942" marB="50942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8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496281"/>
                  </a:ext>
                </a:extLst>
              </a:tr>
              <a:tr h="493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낚시 </a:t>
                      </a:r>
                      <a:r>
                        <a:rPr lang="ko-KR" altLang="en-US" sz="2000" dirty="0" err="1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스팟</a:t>
                      </a:r>
                      <a:r>
                        <a:rPr lang="ko-KR" altLang="en-US" sz="2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추천</a:t>
                      </a:r>
                    </a:p>
                  </a:txBody>
                  <a:tcPr marL="101884" marR="101884" marT="50942" marB="50942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8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142894"/>
                  </a:ext>
                </a:extLst>
              </a:tr>
              <a:tr h="493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물때 정보</a:t>
                      </a:r>
                    </a:p>
                  </a:txBody>
                  <a:tcPr marL="101884" marR="101884" marT="50942" marB="50942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8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709568"/>
                  </a:ext>
                </a:extLst>
              </a:tr>
              <a:tr h="647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물고기 길이 측정</a:t>
                      </a:r>
                    </a:p>
                  </a:txBody>
                  <a:tcPr marL="101884" marR="101884" marT="50942" marB="50942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873005"/>
                  </a:ext>
                </a:extLst>
              </a:tr>
              <a:tr h="647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물고기 정보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어종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101884" marR="101884" marT="50942" marB="50942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79389"/>
                  </a:ext>
                </a:extLst>
              </a:tr>
              <a:tr h="521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배 대여</a:t>
                      </a:r>
                    </a:p>
                  </a:txBody>
                  <a:tcPr marL="101884" marR="101884" marT="50942" marB="50942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732792"/>
                  </a:ext>
                </a:extLst>
              </a:tr>
              <a:tr h="521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IoT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marL="101884" marR="101884" marT="50942" marB="50942" anchor="ctr"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EC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4" marR="101884" marT="50942" marB="50942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27354"/>
                  </a:ext>
                </a:extLst>
              </a:tr>
            </a:tbl>
          </a:graphicData>
        </a:graphic>
      </p:graphicFrame>
      <p:pic>
        <p:nvPicPr>
          <p:cNvPr id="8" name="Picture 6" descr="ë°°ì¤ëìì§ë ì´ë¯¸ì§ ê²ìê²°ê³¼">
            <a:extLst>
              <a:ext uri="{FF2B5EF4-FFF2-40B4-BE49-F238E27FC236}">
                <a16:creationId xmlns:a16="http://schemas.microsoft.com/office/drawing/2014/main" id="{8DB0D715-9BF1-4DEC-A4E8-5DFB55CE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66" y="1733665"/>
            <a:ext cx="82898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ë°íë¡ì ì¤ì ì´ë¯¸ì§ ê²ìê²°ê³¼">
            <a:extLst>
              <a:ext uri="{FF2B5EF4-FFF2-40B4-BE49-F238E27FC236}">
                <a16:creationId xmlns:a16="http://schemas.microsoft.com/office/drawing/2014/main" id="{A0B88604-E1BF-4BE2-A6AF-02A1B49F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81" y="1699595"/>
            <a:ext cx="863054" cy="86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ë°ë¤íì ì´ë¯¸ì§ ê²ìê²°ê³¼">
            <a:extLst>
              <a:ext uri="{FF2B5EF4-FFF2-40B4-BE49-F238E27FC236}">
                <a16:creationId xmlns:a16="http://schemas.microsoft.com/office/drawing/2014/main" id="{C3AF21D6-9069-4D69-887E-263E240D1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033" y="1699816"/>
            <a:ext cx="803658" cy="80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1E7BA-9564-4B38-997F-801DE44D10D1}"/>
              </a:ext>
            </a:extLst>
          </p:cNvPr>
          <p:cNvSpPr/>
          <p:nvPr/>
        </p:nvSpPr>
        <p:spPr>
          <a:xfrm>
            <a:off x="9232616" y="1840035"/>
            <a:ext cx="16090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2400" dirty="0">
                <a:ln w="28575">
                  <a:noFill/>
                  <a:prstDash val="solid"/>
                </a:ln>
                <a:latin typeface="Meiryo" panose="020B0604030504040204" pitchFamily="34" charset="-128"/>
                <a:ea typeface="Meiryo" panose="020B0604030504040204" pitchFamily="34" charset="-128"/>
              </a:rPr>
              <a:t>釣り針</a:t>
            </a:r>
            <a:endParaRPr lang="en-US" altLang="ko-KR" sz="2400" cap="none" spc="0" dirty="0">
              <a:ln w="28575">
                <a:noFill/>
                <a:prstDash val="solid"/>
              </a:ln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7567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10">
            <a:extLst>
              <a:ext uri="{FF2B5EF4-FFF2-40B4-BE49-F238E27FC236}">
                <a16:creationId xmlns:a16="http://schemas.microsoft.com/office/drawing/2014/main" id="{116ABEE6-4BE2-4347-9313-AA9669DCF4A6}"/>
              </a:ext>
            </a:extLst>
          </p:cNvPr>
          <p:cNvSpPr/>
          <p:nvPr/>
        </p:nvSpPr>
        <p:spPr>
          <a:xfrm flipH="1">
            <a:off x="293861" y="1091138"/>
            <a:ext cx="11574367" cy="5419177"/>
          </a:xfrm>
          <a:prstGeom prst="roundRect">
            <a:avLst>
              <a:gd name="adj" fmla="val 1892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모서리가 둥근 직사각형 10">
            <a:extLst>
              <a:ext uri="{FF2B5EF4-FFF2-40B4-BE49-F238E27FC236}">
                <a16:creationId xmlns:a16="http://schemas.microsoft.com/office/drawing/2014/main" id="{88F0231E-5110-46B2-913E-246E07F73BE7}"/>
              </a:ext>
            </a:extLst>
          </p:cNvPr>
          <p:cNvSpPr/>
          <p:nvPr/>
        </p:nvSpPr>
        <p:spPr>
          <a:xfrm>
            <a:off x="293865" y="312718"/>
            <a:ext cx="11574367" cy="637085"/>
          </a:xfrm>
          <a:prstGeom prst="roundRect">
            <a:avLst>
              <a:gd name="adj" fmla="val 12073"/>
            </a:avLst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서비스</a:t>
            </a:r>
            <a:endParaRPr lang="en-US" altLang="ko-KR" sz="2400" kern="0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1" name="Picture 2" descr="낚시대와 배 일럿트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t="27004" r="18032" b="5553"/>
          <a:stretch/>
        </p:blipFill>
        <p:spPr bwMode="auto">
          <a:xfrm>
            <a:off x="1930935" y="4486632"/>
            <a:ext cx="1052471" cy="9960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SNS 일러스트 이미지 검색결과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4" t="10625" r="13370" b="20566"/>
          <a:stretch/>
        </p:blipFill>
        <p:spPr bwMode="auto">
          <a:xfrm>
            <a:off x="3499995" y="4411374"/>
            <a:ext cx="1122790" cy="10840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06ECB6-CFFA-4C18-B8BC-23E63B7D02E3}"/>
              </a:ext>
            </a:extLst>
          </p:cNvPr>
          <p:cNvCxnSpPr/>
          <p:nvPr/>
        </p:nvCxnSpPr>
        <p:spPr>
          <a:xfrm>
            <a:off x="6096000" y="1440105"/>
            <a:ext cx="0" cy="451882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BEDC4A-B50A-4F1E-8115-135091834EFD}"/>
              </a:ext>
            </a:extLst>
          </p:cNvPr>
          <p:cNvCxnSpPr>
            <a:cxnSpLocks/>
          </p:cNvCxnSpPr>
          <p:nvPr/>
        </p:nvCxnSpPr>
        <p:spPr>
          <a:xfrm>
            <a:off x="1099457" y="3549999"/>
            <a:ext cx="989511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BE99DDCA-FEE3-4696-AB1D-6F24AFF378A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512" y="2003251"/>
            <a:ext cx="1059994" cy="105999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BA676D4-401A-4FF3-A310-D965042574E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90" y="2035040"/>
            <a:ext cx="973164" cy="97316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F326D1-E884-48DA-8152-CDE20100EE8E}"/>
              </a:ext>
            </a:extLst>
          </p:cNvPr>
          <p:cNvSpPr/>
          <p:nvPr/>
        </p:nvSpPr>
        <p:spPr>
          <a:xfrm>
            <a:off x="1443155" y="3965386"/>
            <a:ext cx="3505371" cy="210390"/>
          </a:xfrm>
          <a:prstGeom prst="rect">
            <a:avLst/>
          </a:prstGeom>
          <a:solidFill>
            <a:srgbClr val="C9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4BB872-4BE7-49D5-B968-8D0169FBF335}"/>
              </a:ext>
            </a:extLst>
          </p:cNvPr>
          <p:cNvSpPr/>
          <p:nvPr/>
        </p:nvSpPr>
        <p:spPr>
          <a:xfrm>
            <a:off x="7170255" y="1577229"/>
            <a:ext cx="3505371" cy="210390"/>
          </a:xfrm>
          <a:prstGeom prst="rect">
            <a:avLst/>
          </a:prstGeom>
          <a:solidFill>
            <a:srgbClr val="C9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48DF44-B7BF-4AE5-91E2-02455590C7F5}"/>
              </a:ext>
            </a:extLst>
          </p:cNvPr>
          <p:cNvSpPr txBox="1"/>
          <p:nvPr/>
        </p:nvSpPr>
        <p:spPr>
          <a:xfrm>
            <a:off x="7753727" y="1509362"/>
            <a:ext cx="270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선박 업체와의 간단한 예약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528F9B-B652-4667-9402-E216034CB383}"/>
              </a:ext>
            </a:extLst>
          </p:cNvPr>
          <p:cNvSpPr txBox="1"/>
          <p:nvPr/>
        </p:nvSpPr>
        <p:spPr>
          <a:xfrm>
            <a:off x="1684712" y="3894309"/>
            <a:ext cx="3140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용품점의 위치와 기타 정보 공유</a:t>
            </a:r>
            <a:endParaRPr kumimoji="0" lang="ko-KR" altLang="en-US" sz="1600" b="1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84687D14-87A6-4B85-8937-ACFC12DF0A7D}"/>
              </a:ext>
            </a:extLst>
          </p:cNvPr>
          <p:cNvSpPr/>
          <p:nvPr/>
        </p:nvSpPr>
        <p:spPr>
          <a:xfrm flipH="1">
            <a:off x="2185837" y="3126671"/>
            <a:ext cx="1774641" cy="3167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8" descr="gps icon에 대한 이미지 검색결과">
            <a:extLst>
              <a:ext uri="{FF2B5EF4-FFF2-40B4-BE49-F238E27FC236}">
                <a16:creationId xmlns:a16="http://schemas.microsoft.com/office/drawing/2014/main" id="{980E07CC-FF30-4C4E-97A4-A39470D91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8" t="7897" r="21286" b="17440"/>
          <a:stretch/>
        </p:blipFill>
        <p:spPr bwMode="auto">
          <a:xfrm>
            <a:off x="3663875" y="2192878"/>
            <a:ext cx="647359" cy="91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날씨icon에 대한 이미지 검색결과">
            <a:extLst>
              <a:ext uri="{FF2B5EF4-FFF2-40B4-BE49-F238E27FC236}">
                <a16:creationId xmlns:a16="http://schemas.microsoft.com/office/drawing/2014/main" id="{4E753FB0-805E-4CF0-A9FF-4FF8241C3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t="9127" r="6706" b="11412"/>
          <a:stretch/>
        </p:blipFill>
        <p:spPr bwMode="auto">
          <a:xfrm>
            <a:off x="1890054" y="2099977"/>
            <a:ext cx="1359279" cy="11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70020E-1E58-40CD-B9CF-BFB2D6EBEB67}"/>
              </a:ext>
            </a:extLst>
          </p:cNvPr>
          <p:cNvSpPr/>
          <p:nvPr/>
        </p:nvSpPr>
        <p:spPr>
          <a:xfrm>
            <a:off x="1402816" y="1578731"/>
            <a:ext cx="3505371" cy="210390"/>
          </a:xfrm>
          <a:prstGeom prst="rect">
            <a:avLst/>
          </a:prstGeom>
          <a:solidFill>
            <a:srgbClr val="C9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6EFF02-01BB-490A-ACDB-E55B9E628415}"/>
              </a:ext>
            </a:extLst>
          </p:cNvPr>
          <p:cNvSpPr txBox="1"/>
          <p:nvPr/>
        </p:nvSpPr>
        <p:spPr>
          <a:xfrm>
            <a:off x="1413963" y="1498196"/>
            <a:ext cx="3616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날씨와 물 때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,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장소 등 낚시 정보 제공</a:t>
            </a:r>
            <a:endParaRPr kumimoji="0" lang="ko-KR" altLang="en-US" sz="1600" b="1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5D8E4EF-B440-42AB-B9CB-85210EB1AC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15" y="4489644"/>
            <a:ext cx="913018" cy="9130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ACE272E-37F7-464B-8E62-B3B1181754E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60" y="4628245"/>
            <a:ext cx="785568" cy="78556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E8BA00-EDBE-4A90-BC17-9F34CBF97E2A}"/>
              </a:ext>
            </a:extLst>
          </p:cNvPr>
          <p:cNvSpPr/>
          <p:nvPr/>
        </p:nvSpPr>
        <p:spPr>
          <a:xfrm>
            <a:off x="7229429" y="3947997"/>
            <a:ext cx="3505371" cy="210390"/>
          </a:xfrm>
          <a:prstGeom prst="rect">
            <a:avLst/>
          </a:prstGeom>
          <a:solidFill>
            <a:srgbClr val="C9E8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56165F-D6A7-4C60-A98E-6AD2BA365EB8}"/>
              </a:ext>
            </a:extLst>
          </p:cNvPr>
          <p:cNvSpPr txBox="1"/>
          <p:nvPr/>
        </p:nvSpPr>
        <p:spPr>
          <a:xfrm>
            <a:off x="6332605" y="5361175"/>
            <a:ext cx="5299018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이미지에 대해 분류 연산이 수행되도록 구성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F1DD50-9BCF-4A74-973E-FECB4121B47E}"/>
              </a:ext>
            </a:extLst>
          </p:cNvPr>
          <p:cNvSpPr txBox="1"/>
          <p:nvPr/>
        </p:nvSpPr>
        <p:spPr>
          <a:xfrm>
            <a:off x="7534652" y="3879069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머신 러닝을 통한 어종 확인</a:t>
            </a:r>
            <a:endParaRPr kumimoji="0" lang="ko-KR" altLang="en-US" sz="1600" b="1" i="0" u="none" strike="noStrike" kern="1200" cap="none" spc="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622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16" grpId="0"/>
      <p:bldP spid="45" grpId="0"/>
      <p:bldP spid="24" grpId="0" animBg="1"/>
      <p:bldP spid="32" grpId="0" animBg="1"/>
      <p:bldP spid="34" grpId="0"/>
      <p:bldP spid="40" grpId="0" animBg="1"/>
      <p:bldP spid="44" grpId="0"/>
      <p:bldP spid="4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589</Words>
  <Application>Microsoft Office PowerPoint</Application>
  <PresentationFormat>와이드스크린</PresentationFormat>
  <Paragraphs>190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34" baseType="lpstr">
      <vt:lpstr>굴림</vt:lpstr>
      <vt:lpstr>굴림</vt:lpstr>
      <vt:lpstr>조선일보명조</vt:lpstr>
      <vt:lpstr>Meiryo</vt:lpstr>
      <vt:lpstr>맑은 고딕</vt:lpstr>
      <vt:lpstr>한컴 윤고딕 230</vt:lpstr>
      <vt:lpstr>HY견고딕</vt:lpstr>
      <vt:lpstr>Calibri</vt:lpstr>
      <vt:lpstr>나눔바른펜</vt:lpstr>
      <vt:lpstr>Arial</vt:lpstr>
      <vt:lpstr>배달의민족 도현</vt:lpstr>
      <vt:lpstr>맑은 고딕</vt:lpstr>
      <vt:lpstr>游ゴシック</vt:lpstr>
      <vt:lpstr>한컴 고딕</vt:lpstr>
      <vt:lpstr>Yu Gothic UI Light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서비스 흐름도</vt:lpstr>
      <vt:lpstr>서비스 흐름도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Ideun</dc:creator>
  <cp:lastModifiedBy>금 상원</cp:lastModifiedBy>
  <cp:revision>212</cp:revision>
  <dcterms:created xsi:type="dcterms:W3CDTF">2020-02-19T00:47:58Z</dcterms:created>
  <dcterms:modified xsi:type="dcterms:W3CDTF">2020-07-01T02:17:59Z</dcterms:modified>
</cp:coreProperties>
</file>